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6" r:id="rId2"/>
    <p:sldId id="337" r:id="rId3"/>
    <p:sldId id="336" r:id="rId4"/>
    <p:sldId id="338" r:id="rId5"/>
    <p:sldId id="339" r:id="rId6"/>
    <p:sldId id="320" r:id="rId7"/>
    <p:sldId id="340" r:id="rId8"/>
    <p:sldId id="318" r:id="rId9"/>
    <p:sldId id="319" r:id="rId10"/>
    <p:sldId id="321" r:id="rId11"/>
    <p:sldId id="326" r:id="rId12"/>
    <p:sldId id="327" r:id="rId13"/>
  </p:sldIdLst>
  <p:sldSz cx="18291175" cy="10290175"/>
  <p:notesSz cx="6858000" cy="9144000"/>
  <p:custDataLst>
    <p:tags r:id="rId15"/>
  </p:custDataLst>
  <p:defaultTextStyle>
    <a:defPPr>
      <a:defRPr lang="de-DE"/>
    </a:defPPr>
    <a:lvl1pPr marL="0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583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166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749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332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914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7497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080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6663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33">
          <p15:clr>
            <a:srgbClr val="A4A3A4"/>
          </p15:clr>
        </p15:guide>
        <p15:guide id="2" pos="57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1" autoAdjust="0"/>
    <p:restoredTop sz="94693"/>
  </p:normalViewPr>
  <p:slideViewPr>
    <p:cSldViewPr showGuides="1">
      <p:cViewPr>
        <p:scale>
          <a:sx n="72" d="100"/>
          <a:sy n="72" d="100"/>
        </p:scale>
        <p:origin x="384" y="-168"/>
      </p:cViewPr>
      <p:guideLst>
        <p:guide orient="horz" pos="6133"/>
        <p:guide pos="5761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tags" Target="tags/tag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6DD8E-53E4-47EC-BB21-251ED401CA57}" type="datetimeFigureOut">
              <a:rPr lang="de-DE" smtClean="0"/>
              <a:pPr/>
              <a:t>24.11.17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5BAD7-A07E-4FFF-8A3C-E9E2CB1F2F1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3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583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9166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749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8332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914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7497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080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6663" algn="l" defTabSz="18291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BAD7-A07E-4FFF-8A3C-E9E2CB1F2F1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0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BAD7-A07E-4FFF-8A3C-E9E2CB1F2F1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9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tino.com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SP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1" y="1904727"/>
            <a:ext cx="18291175" cy="733581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26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70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583" indent="0">
              <a:buNone/>
              <a:defRPr sz="5600"/>
            </a:lvl2pPr>
            <a:lvl3pPr marL="1829166" indent="0">
              <a:buNone/>
              <a:defRPr sz="4800"/>
            </a:lvl3pPr>
            <a:lvl4pPr marL="2743749" indent="0">
              <a:buNone/>
              <a:defRPr sz="4000"/>
            </a:lvl4pPr>
            <a:lvl5pPr marL="3658332" indent="0">
              <a:buNone/>
              <a:defRPr sz="4000"/>
            </a:lvl5pPr>
            <a:lvl6pPr marL="4572914" indent="0">
              <a:buNone/>
              <a:defRPr sz="4000"/>
            </a:lvl6pPr>
            <a:lvl7pPr marL="5487497" indent="0">
              <a:buNone/>
              <a:defRPr sz="4000"/>
            </a:lvl7pPr>
            <a:lvl8pPr marL="6402080" indent="0">
              <a:buNone/>
              <a:defRPr sz="4000"/>
            </a:lvl8pPr>
            <a:lvl9pPr marL="7316663" indent="0">
              <a:buNone/>
              <a:defRPr sz="4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914583" indent="0">
              <a:buNone/>
              <a:defRPr sz="2400"/>
            </a:lvl2pPr>
            <a:lvl3pPr marL="1829166" indent="0">
              <a:buNone/>
              <a:defRPr sz="2000"/>
            </a:lvl3pPr>
            <a:lvl4pPr marL="2743749" indent="0">
              <a:buNone/>
              <a:defRPr sz="1800"/>
            </a:lvl4pPr>
            <a:lvl5pPr marL="3658332" indent="0">
              <a:buNone/>
              <a:defRPr sz="1800"/>
            </a:lvl5pPr>
            <a:lvl6pPr marL="4572914" indent="0">
              <a:buNone/>
              <a:defRPr sz="1800"/>
            </a:lvl6pPr>
            <a:lvl7pPr marL="5487497" indent="0">
              <a:buNone/>
              <a:defRPr sz="1800"/>
            </a:lvl7pPr>
            <a:lvl8pPr marL="6402080" indent="0">
              <a:buNone/>
              <a:defRPr sz="1800"/>
            </a:lvl8pPr>
            <a:lvl9pPr marL="7316663" indent="0">
              <a:buNone/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AF-CE8A-444F-9C8B-26633B0D31A8}" type="datetimeFigureOut">
              <a:rPr lang="de-DE" smtClean="0"/>
              <a:pPr/>
              <a:t>24.11.17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C872-8197-4C28-B30C-DF4734DEFA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54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559" y="412083"/>
            <a:ext cx="16462058" cy="171502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559" y="2401043"/>
            <a:ext cx="16462058" cy="67910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AF-CE8A-444F-9C8B-26633B0D31A8}" type="datetimeFigureOut">
              <a:rPr lang="de-DE" smtClean="0"/>
              <a:pPr/>
              <a:t>24.11.17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C872-8197-4C28-B30C-DF4734DEFA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7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3261102" y="412085"/>
            <a:ext cx="4115514" cy="8779997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559" y="412085"/>
            <a:ext cx="12041690" cy="87799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AF-CE8A-444F-9C8B-26633B0D31A8}" type="datetimeFigureOut">
              <a:rPr lang="de-DE" smtClean="0"/>
              <a:pPr/>
              <a:t>24.11.17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C872-8197-4C28-B30C-DF4734DEFA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52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9851832"/>
            <a:ext cx="18291175" cy="392421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de-DE" sz="1950" kern="1200" dirty="0" smtClean="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rPr>
              <a:t>© STiNO - </a:t>
            </a:r>
            <a:r>
              <a:rPr lang="de-DE" sz="1950" kern="1200" dirty="0" smtClean="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  <a:hlinkClick r:id="rId2"/>
              </a:rPr>
              <a:t>www.stino.com</a:t>
            </a:r>
            <a:r>
              <a:rPr lang="de-DE" sz="1950" kern="1200" dirty="0" smtClean="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rPr>
              <a:t> - </a:t>
            </a:r>
            <a:r>
              <a:rPr lang="de-DE" sz="1950" kern="1200" dirty="0" err="1" smtClean="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rPr>
              <a:t>Confidential</a:t>
            </a:r>
            <a:r>
              <a:rPr lang="de-DE" sz="1950" kern="1200" dirty="0" smtClean="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rPr>
              <a:t> Information</a:t>
            </a:r>
            <a:endParaRPr lang="de-DE" sz="1950" kern="1200" dirty="0">
              <a:solidFill>
                <a:schemeClr val="tx1"/>
              </a:solidFill>
              <a:latin typeface="Myriad Pro Light" panose="020B04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2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9851830"/>
            <a:ext cx="18291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kern="1200" dirty="0" smtClean="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rPr>
              <a:t>© STiNO - www.stino.com</a:t>
            </a:r>
            <a:endParaRPr lang="de-DE" sz="2000" kern="1200" dirty="0">
              <a:solidFill>
                <a:schemeClr val="tx1"/>
              </a:solidFill>
              <a:latin typeface="Myriad Pro Light" panose="020B0403030403020204" pitchFamily="34" charset="0"/>
              <a:ea typeface="+mn-ea"/>
              <a:cs typeface="+mn-cs"/>
            </a:endParaRPr>
          </a:p>
        </p:txBody>
      </p:sp>
      <p:pic>
        <p:nvPicPr>
          <p:cNvPr id="5" name="Picture 3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86" y="784411"/>
            <a:ext cx="2000563" cy="5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AF-CE8A-444F-9C8B-26633B0D31A8}" type="datetimeFigureOut">
              <a:rPr lang="de-DE" smtClean="0"/>
              <a:pPr/>
              <a:t>24.11.17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C872-8197-4C28-B30C-DF4734DEFA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1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559" y="412083"/>
            <a:ext cx="16462058" cy="171502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559" y="2401043"/>
            <a:ext cx="16462058" cy="67910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AF-CE8A-444F-9C8B-26633B0D31A8}" type="datetimeFigureOut">
              <a:rPr lang="de-DE" smtClean="0"/>
              <a:pPr/>
              <a:t>24.11.17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C872-8197-4C28-B30C-DF4734DEFA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4877" y="6612392"/>
            <a:ext cx="15547499" cy="2043743"/>
          </a:xfrm>
          <a:prstGeom prst="rect">
            <a:avLst/>
          </a:prstGeo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44877" y="4361415"/>
            <a:ext cx="15547499" cy="22509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58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91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74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833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91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749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2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666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AF-CE8A-444F-9C8B-26633B0D31A8}" type="datetimeFigureOut">
              <a:rPr lang="de-DE" smtClean="0"/>
              <a:pPr/>
              <a:t>24.11.17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C872-8197-4C28-B30C-DF4734DEFA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9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559" y="412083"/>
            <a:ext cx="16462058" cy="171502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559" y="2401043"/>
            <a:ext cx="8078602" cy="6791039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298014" y="2401043"/>
            <a:ext cx="8078602" cy="6791039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AF-CE8A-444F-9C8B-26633B0D31A8}" type="datetimeFigureOut">
              <a:rPr lang="de-DE" smtClean="0"/>
              <a:pPr/>
              <a:t>24.11.17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C872-8197-4C28-B30C-DF4734DEFA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03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559" y="412083"/>
            <a:ext cx="16462058" cy="17150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559" y="2303381"/>
            <a:ext cx="8081779" cy="9599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583" indent="0">
              <a:buNone/>
              <a:defRPr sz="4000" b="1"/>
            </a:lvl2pPr>
            <a:lvl3pPr marL="1829166" indent="0">
              <a:buNone/>
              <a:defRPr sz="3600" b="1"/>
            </a:lvl3pPr>
            <a:lvl4pPr marL="2743749" indent="0">
              <a:buNone/>
              <a:defRPr sz="3200" b="1"/>
            </a:lvl4pPr>
            <a:lvl5pPr marL="3658332" indent="0">
              <a:buNone/>
              <a:defRPr sz="3200" b="1"/>
            </a:lvl5pPr>
            <a:lvl6pPr marL="4572914" indent="0">
              <a:buNone/>
              <a:defRPr sz="3200" b="1"/>
            </a:lvl6pPr>
            <a:lvl7pPr marL="5487497" indent="0">
              <a:buNone/>
              <a:defRPr sz="3200" b="1"/>
            </a:lvl7pPr>
            <a:lvl8pPr marL="6402080" indent="0">
              <a:buNone/>
              <a:defRPr sz="3200" b="1"/>
            </a:lvl8pPr>
            <a:lvl9pPr marL="7316663" indent="0">
              <a:buNone/>
              <a:defRPr sz="3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4559" y="3263319"/>
            <a:ext cx="8081779" cy="592876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9291666" y="2303381"/>
            <a:ext cx="8084953" cy="9599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583" indent="0">
              <a:buNone/>
              <a:defRPr sz="4000" b="1"/>
            </a:lvl2pPr>
            <a:lvl3pPr marL="1829166" indent="0">
              <a:buNone/>
              <a:defRPr sz="3600" b="1"/>
            </a:lvl3pPr>
            <a:lvl4pPr marL="2743749" indent="0">
              <a:buNone/>
              <a:defRPr sz="3200" b="1"/>
            </a:lvl4pPr>
            <a:lvl5pPr marL="3658332" indent="0">
              <a:buNone/>
              <a:defRPr sz="3200" b="1"/>
            </a:lvl5pPr>
            <a:lvl6pPr marL="4572914" indent="0">
              <a:buNone/>
              <a:defRPr sz="3200" b="1"/>
            </a:lvl6pPr>
            <a:lvl7pPr marL="5487497" indent="0">
              <a:buNone/>
              <a:defRPr sz="3200" b="1"/>
            </a:lvl7pPr>
            <a:lvl8pPr marL="6402080" indent="0">
              <a:buNone/>
              <a:defRPr sz="3200" b="1"/>
            </a:lvl8pPr>
            <a:lvl9pPr marL="7316663" indent="0">
              <a:buNone/>
              <a:defRPr sz="3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291666" y="3263319"/>
            <a:ext cx="8084953" cy="592876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AF-CE8A-444F-9C8B-26633B0D31A8}" type="datetimeFigureOut">
              <a:rPr lang="de-DE" smtClean="0"/>
              <a:pPr/>
              <a:t>24.11.17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C872-8197-4C28-B30C-DF4734DEFA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80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559" y="412083"/>
            <a:ext cx="16462058" cy="171502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AF-CE8A-444F-9C8B-26633B0D31A8}" type="datetimeFigureOut">
              <a:rPr lang="de-DE" smtClean="0"/>
              <a:pPr/>
              <a:t>24.11.17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C872-8197-4C28-B30C-DF4734DEFA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03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AF-CE8A-444F-9C8B-26633B0D31A8}" type="datetimeFigureOut">
              <a:rPr lang="de-DE" smtClean="0"/>
              <a:pPr/>
              <a:t>24.11.17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C872-8197-4C28-B30C-DF4734DEFA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30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562" y="409700"/>
            <a:ext cx="6017671" cy="1743614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51341" y="409703"/>
            <a:ext cx="10225275" cy="878238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562" y="2153317"/>
            <a:ext cx="6017671" cy="7038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914583" indent="0">
              <a:buNone/>
              <a:defRPr sz="2400"/>
            </a:lvl2pPr>
            <a:lvl3pPr marL="1829166" indent="0">
              <a:buNone/>
              <a:defRPr sz="2000"/>
            </a:lvl3pPr>
            <a:lvl4pPr marL="2743749" indent="0">
              <a:buNone/>
              <a:defRPr sz="1800"/>
            </a:lvl4pPr>
            <a:lvl5pPr marL="3658332" indent="0">
              <a:buNone/>
              <a:defRPr sz="1800"/>
            </a:lvl5pPr>
            <a:lvl6pPr marL="4572914" indent="0">
              <a:buNone/>
              <a:defRPr sz="1800"/>
            </a:lvl6pPr>
            <a:lvl7pPr marL="5487497" indent="0">
              <a:buNone/>
              <a:defRPr sz="1800"/>
            </a:lvl7pPr>
            <a:lvl8pPr marL="6402080" indent="0">
              <a:buNone/>
              <a:defRPr sz="1800"/>
            </a:lvl8pPr>
            <a:lvl9pPr marL="7316663" indent="0">
              <a:buNone/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AF-CE8A-444F-9C8B-26633B0D31A8}" type="datetimeFigureOut">
              <a:rPr lang="de-DE" smtClean="0"/>
              <a:pPr/>
              <a:t>24.11.17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C872-8197-4C28-B30C-DF4734DEFA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0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14559" y="9537469"/>
            <a:ext cx="4267941" cy="547857"/>
          </a:xfrm>
          <a:prstGeom prst="rect">
            <a:avLst/>
          </a:prstGeom>
        </p:spPr>
        <p:txBody>
          <a:bodyPr vert="horz" lIns="182917" tIns="91458" rIns="182917" bIns="91458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3CCAF-CE8A-444F-9C8B-26633B0D31A8}" type="datetimeFigureOut">
              <a:rPr lang="de-DE" smtClean="0"/>
              <a:pPr/>
              <a:t>24.11.17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49485" y="9537469"/>
            <a:ext cx="5792205" cy="547857"/>
          </a:xfrm>
          <a:prstGeom prst="rect">
            <a:avLst/>
          </a:prstGeom>
        </p:spPr>
        <p:txBody>
          <a:bodyPr vert="horz" lIns="182917" tIns="91458" rIns="182917" bIns="91458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108675" y="9537469"/>
            <a:ext cx="4267941" cy="547857"/>
          </a:xfrm>
          <a:prstGeom prst="rect">
            <a:avLst/>
          </a:prstGeom>
        </p:spPr>
        <p:txBody>
          <a:bodyPr vert="horz" lIns="182917" tIns="91458" rIns="182917" bIns="91458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DC872-8197-4C28-B30C-DF4734DEFAE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6407" y="9600582"/>
            <a:ext cx="1459744" cy="4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1829166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937" indent="-685937" algn="l" defTabSz="182916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197" indent="-571614" algn="l" defTabSz="1829166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457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1040" indent="-457291" algn="l" defTabSz="1829166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623" indent="-457291" algn="l" defTabSz="1829166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206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789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9372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954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583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166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749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332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914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7497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080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6663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5" Type="http://schemas.openxmlformats.org/officeDocument/2006/relationships/image" Target="../media/image47.png"/><Relationship Id="rId6" Type="http://schemas.openxmlformats.org/officeDocument/2006/relationships/image" Target="../media/image45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21.png"/><Relationship Id="rId5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microsoft.com/office/2007/relationships/hdphoto" Target="../media/hdphoto1.wdp"/><Relationship Id="rId7" Type="http://schemas.openxmlformats.org/officeDocument/2006/relationships/image" Target="../media/image16.jpeg"/><Relationship Id="rId8" Type="http://schemas.microsoft.com/office/2007/relationships/hdphoto" Target="../media/hdphoto2.wdp"/><Relationship Id="rId9" Type="http://schemas.openxmlformats.org/officeDocument/2006/relationships/image" Target="../media/image17.jpeg"/><Relationship Id="rId10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5" Type="http://schemas.openxmlformats.org/officeDocument/2006/relationships/image" Target="../media/image47.png"/><Relationship Id="rId6" Type="http://schemas.openxmlformats.org/officeDocument/2006/relationships/image" Target="../media/image45.png"/><Relationship Id="rId7" Type="http://schemas.openxmlformats.org/officeDocument/2006/relationships/image" Target="../media/image48.png"/><Relationship Id="rId8" Type="http://schemas.openxmlformats.org/officeDocument/2006/relationships/image" Target="../media/image43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368"/>
          <a:stretch/>
        </p:blipFill>
        <p:spPr>
          <a:xfrm>
            <a:off x="3918915" y="2615285"/>
            <a:ext cx="10537262" cy="2972661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-1" y="5886298"/>
            <a:ext cx="18291175" cy="1108130"/>
          </a:xfrm>
          <a:prstGeom prst="rect">
            <a:avLst/>
          </a:prstGeom>
          <a:noFill/>
          <a:effectLst/>
        </p:spPr>
        <p:txBody>
          <a:bodyPr wrap="square" lIns="91445" tIns="45723" rIns="91445" bIns="45723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6400" b="1" dirty="0">
                <a:ln w="50800"/>
                <a:effectLst>
                  <a:outerShdw blurRad="222250" dist="419100" dir="2700000" sx="93000" sy="93000" algn="tl" rotWithShape="0">
                    <a:schemeClr val="bg1">
                      <a:lumMod val="95000"/>
                      <a:alpha val="50000"/>
                    </a:schemeClr>
                  </a:outerShdw>
                </a:effectLst>
                <a:latin typeface="Myriad Pro Light" panose="020B0403030403020204" pitchFamily="34" charset="0"/>
              </a:rPr>
              <a:t>DIGITAL SIGNAGE </a:t>
            </a:r>
            <a:r>
              <a:rPr lang="en-US" sz="6400" b="1" dirty="0" smtClean="0">
                <a:ln w="50800"/>
                <a:effectLst>
                  <a:outerShdw blurRad="222250" dist="419100" dir="2700000" sx="93000" sy="93000" algn="tl" rotWithShape="0">
                    <a:schemeClr val="bg1">
                      <a:lumMod val="95000"/>
                      <a:alpha val="50000"/>
                    </a:schemeClr>
                  </a:outerShdw>
                </a:effectLst>
                <a:latin typeface="Myriad Pro Light" panose="020B0403030403020204" pitchFamily="34" charset="0"/>
              </a:rPr>
              <a:t>SOLUTIONS</a:t>
            </a:r>
            <a:endParaRPr lang="en-US" sz="6400" b="1" dirty="0">
              <a:ln w="50800"/>
              <a:effectLst>
                <a:outerShdw blurRad="222250" dist="419100" dir="2700000" sx="93000" sy="93000" algn="tl" rotWithShape="0">
                  <a:schemeClr val="bg1">
                    <a:lumMod val="95000"/>
                    <a:alpha val="50000"/>
                  </a:schemeClr>
                </a:outerShdw>
              </a:effectLst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875557" y="3211957"/>
            <a:ext cx="92710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yriad Pro Light" panose="020B0403030403020204" pitchFamily="34" charset="0"/>
              </a:rPr>
              <a:t>Digital Media Player Software </a:t>
            </a:r>
            <a:r>
              <a:rPr lang="en-US" sz="4400" dirty="0" smtClean="0">
                <a:latin typeface="Myriad Pro Light" panose="020B0403030403020204" pitchFamily="34" charset="0"/>
              </a:rPr>
              <a:t>for </a:t>
            </a:r>
            <a:br>
              <a:rPr lang="en-US" sz="4400" dirty="0" smtClean="0">
                <a:latin typeface="Myriad Pro Light" panose="020B0403030403020204" pitchFamily="34" charset="0"/>
              </a:rPr>
            </a:br>
            <a:r>
              <a:rPr lang="en-US" sz="4400" dirty="0" smtClean="0">
                <a:latin typeface="Myriad Pro Light" panose="020B0403030403020204" pitchFamily="34" charset="0"/>
              </a:rPr>
              <a:t>HTML5 based Screens with </a:t>
            </a:r>
            <a:r>
              <a:rPr lang="en-US" sz="4400" dirty="0" err="1" smtClean="0">
                <a:latin typeface="Myriad Pro Light" panose="020B0403030403020204" pitchFamily="34" charset="0"/>
              </a:rPr>
              <a:t>SoC</a:t>
            </a:r>
            <a:r>
              <a:rPr lang="en-US" sz="4400" dirty="0" smtClean="0">
                <a:latin typeface="Myriad Pro Light" panose="020B0403030403020204" pitchFamily="34" charset="0"/>
              </a:rPr>
              <a:t> </a:t>
            </a:r>
            <a:r>
              <a:rPr lang="en-US" sz="4400" dirty="0" smtClean="0">
                <a:latin typeface="Myriad Pro Light" panose="020B0403030403020204" pitchFamily="34" charset="0"/>
              </a:rPr>
              <a:t>Players supports next functions: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75557" y="5394188"/>
            <a:ext cx="87309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Could be implemented at Samsung </a:t>
            </a:r>
            <a:r>
              <a:rPr lang="en-US" sz="2400" dirty="0" smtClean="0">
                <a:latin typeface="Myriad Pro Light" panose="020B0403030403020204" pitchFamily="34" charset="0"/>
              </a:rPr>
              <a:t>4.0 </a:t>
            </a:r>
            <a:r>
              <a:rPr lang="en-US" sz="2400" dirty="0" err="1" smtClean="0">
                <a:latin typeface="Myriad Pro Light" panose="020B0403030403020204" pitchFamily="34" charset="0"/>
              </a:rPr>
              <a:t>Tizen</a:t>
            </a:r>
            <a:r>
              <a:rPr lang="en-US" sz="2400" dirty="0" smtClean="0">
                <a:latin typeface="Myriad Pro Light" panose="020B0403030403020204" pitchFamily="34" charset="0"/>
              </a:rPr>
              <a:t> and 3.0, LG </a:t>
            </a:r>
            <a:r>
              <a:rPr lang="en-US" sz="2400" dirty="0" err="1" smtClean="0">
                <a:latin typeface="Myriad Pro Light" panose="020B0403030403020204" pitchFamily="34" charset="0"/>
              </a:rPr>
              <a:t>WebOS</a:t>
            </a:r>
            <a:r>
              <a:rPr lang="en-US" sz="2400" dirty="0" smtClean="0">
                <a:latin typeface="Myriad Pro Light" panose="020B0403030403020204" pitchFamily="34" charset="0"/>
              </a:rPr>
              <a:t> 3, Toshiba </a:t>
            </a:r>
            <a:r>
              <a:rPr lang="en-US" sz="2400" dirty="0" err="1" smtClean="0">
                <a:latin typeface="Myriad Pro Light" panose="020B0403030403020204" pitchFamily="34" charset="0"/>
              </a:rPr>
              <a:t>SoC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V</a:t>
            </a:r>
            <a:r>
              <a:rPr lang="en-US" sz="2400" dirty="0" smtClean="0">
                <a:latin typeface="Myriad Pro Light" panose="020B0403030403020204" pitchFamily="34" charset="0"/>
              </a:rPr>
              <a:t>arious </a:t>
            </a:r>
            <a:r>
              <a:rPr lang="en-US" sz="2400" dirty="0">
                <a:latin typeface="Myriad Pro Light" panose="020B0403030403020204" pitchFamily="34" charset="0"/>
              </a:rPr>
              <a:t>content formats such as </a:t>
            </a:r>
            <a:r>
              <a:rPr lang="en-US" sz="2400" dirty="0" smtClean="0">
                <a:latin typeface="Myriad Pro Light" panose="020B0403030403020204" pitchFamily="34" charset="0"/>
              </a:rPr>
              <a:t>images, videos, </a:t>
            </a:r>
            <a:r>
              <a:rPr lang="en-US" sz="2400" dirty="0">
                <a:latin typeface="Myriad Pro Light" panose="020B0403030403020204" pitchFamily="34" charset="0"/>
              </a:rPr>
              <a:t>t</a:t>
            </a:r>
            <a:r>
              <a:rPr lang="en-US" sz="2400" dirty="0" smtClean="0">
                <a:latin typeface="Myriad Pro Light" panose="020B0403030403020204" pitchFamily="34" charset="0"/>
              </a:rPr>
              <a:t>ext, RSS ticker, HTML, Flash</a:t>
            </a: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S</a:t>
            </a:r>
            <a:r>
              <a:rPr lang="en-US" sz="2400" dirty="0" smtClean="0">
                <a:latin typeface="Myriad Pro Light" panose="020B0403030403020204" pitchFamily="34" charset="0"/>
              </a:rPr>
              <a:t>creenshot </a:t>
            </a:r>
            <a:r>
              <a:rPr lang="en-US" sz="2400" dirty="0">
                <a:latin typeface="Myriad Pro Light" panose="020B0403030403020204" pitchFamily="34" charset="0"/>
              </a:rPr>
              <a:t>function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F</a:t>
            </a:r>
            <a:r>
              <a:rPr lang="en-US" sz="2400" dirty="0" smtClean="0">
                <a:latin typeface="Myriad Pro Light" panose="020B0403030403020204" pitchFamily="34" charset="0"/>
              </a:rPr>
              <a:t>ull-screen</a:t>
            </a:r>
            <a:r>
              <a:rPr lang="en-US" sz="2400" dirty="0">
                <a:latin typeface="Myriad Pro Light" panose="020B0403030403020204" pitchFamily="34" charset="0"/>
              </a:rPr>
              <a:t>, single and multi-slide playlists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A</a:t>
            </a:r>
            <a:r>
              <a:rPr lang="en-US" sz="2400" dirty="0" smtClean="0">
                <a:latin typeface="Myriad Pro Light" panose="020B0403030403020204" pitchFamily="34" charset="0"/>
              </a:rPr>
              <a:t>nimated </a:t>
            </a:r>
            <a:r>
              <a:rPr lang="en-US" sz="2400" dirty="0">
                <a:latin typeface="Myriad Pro Light" panose="020B0403030403020204" pitchFamily="34" charset="0"/>
              </a:rPr>
              <a:t>text and image objects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I</a:t>
            </a:r>
            <a:r>
              <a:rPr lang="en-US" sz="2400" dirty="0" smtClean="0">
                <a:latin typeface="Myriad Pro Light" panose="020B0403030403020204" pitchFamily="34" charset="0"/>
              </a:rPr>
              <a:t>mage </a:t>
            </a:r>
            <a:r>
              <a:rPr lang="en-US" sz="2400" dirty="0">
                <a:latin typeface="Myriad Pro Light" panose="020B0403030403020204" pitchFamily="34" charset="0"/>
              </a:rPr>
              <a:t>overlays on top of video</a:t>
            </a: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P</a:t>
            </a:r>
            <a:r>
              <a:rPr lang="en-US" sz="2400" dirty="0" smtClean="0">
                <a:latin typeface="Myriad Pro Light" panose="020B0403030403020204" pitchFamily="34" charset="0"/>
              </a:rPr>
              <a:t>ortrait </a:t>
            </a:r>
            <a:r>
              <a:rPr lang="en-US" sz="2400" dirty="0">
                <a:latin typeface="Myriad Pro Light" panose="020B0403030403020204" pitchFamily="34" charset="0"/>
              </a:rPr>
              <a:t>screen </a:t>
            </a:r>
            <a:r>
              <a:rPr lang="en-US" sz="2400" dirty="0" smtClean="0">
                <a:latin typeface="Myriad Pro Light" panose="020B0403030403020204" pitchFamily="34" charset="0"/>
              </a:rPr>
              <a:t>rotation (if supported by </a:t>
            </a:r>
            <a:r>
              <a:rPr lang="en-US" sz="2400" dirty="0" err="1" smtClean="0">
                <a:latin typeface="Myriad Pro Light" panose="020B0403030403020204" pitchFamily="34" charset="0"/>
              </a:rPr>
              <a:t>SoC</a:t>
            </a:r>
            <a:r>
              <a:rPr lang="en-US" sz="2400" dirty="0" smtClean="0">
                <a:latin typeface="Myriad Pro Light" panose="020B0403030403020204" pitchFamily="34" charset="0"/>
              </a:rPr>
              <a:t> player firmware)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S</a:t>
            </a:r>
            <a:r>
              <a:rPr lang="en-US" sz="2400" dirty="0" smtClean="0">
                <a:latin typeface="Myriad Pro Light" panose="020B0403030403020204" pitchFamily="34" charset="0"/>
              </a:rPr>
              <a:t>cheduled </a:t>
            </a:r>
            <a:r>
              <a:rPr lang="en-US" sz="2400" dirty="0">
                <a:latin typeface="Myriad Pro Light" panose="020B0403030403020204" pitchFamily="34" charset="0"/>
              </a:rPr>
              <a:t>screen on/off</a:t>
            </a:r>
            <a:endParaRPr lang="en-US" sz="2400" dirty="0" smtClean="0">
              <a:latin typeface="Myriad Pro Light" panose="020B04030304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40" y="2089802"/>
            <a:ext cx="1053508" cy="1053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681" y="2089802"/>
            <a:ext cx="1053508" cy="10535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60" y="2089802"/>
            <a:ext cx="1027320" cy="10273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468" y="2089802"/>
            <a:ext cx="1018633" cy="1018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460" y="1839673"/>
            <a:ext cx="5096254" cy="1666254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0" y="464567"/>
            <a:ext cx="18291175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379867" algn="l"/>
                <a:tab pos="761027" algn="l"/>
                <a:tab pos="1142187" algn="l"/>
                <a:tab pos="1523347" algn="l"/>
                <a:tab pos="1904506" algn="l"/>
                <a:tab pos="2285666" algn="l"/>
                <a:tab pos="2668117" algn="l"/>
                <a:tab pos="3049276" algn="l"/>
                <a:tab pos="3430436" algn="l"/>
                <a:tab pos="3811595" algn="l"/>
                <a:tab pos="4192755" algn="l"/>
                <a:tab pos="4573915" algn="l"/>
                <a:tab pos="4956366" algn="l"/>
                <a:tab pos="5337526" algn="l"/>
                <a:tab pos="5718685" algn="l"/>
                <a:tab pos="6099845" algn="l"/>
                <a:tab pos="6481004" algn="l"/>
                <a:tab pos="6862164" algn="l"/>
                <a:tab pos="7244616" algn="l"/>
                <a:tab pos="7625775" algn="l"/>
              </a:tabLst>
              <a:defRPr/>
            </a:pPr>
            <a:r>
              <a:rPr lang="de-DE" sz="7200" dirty="0" smtClean="0">
                <a:solidFill>
                  <a:srgbClr val="000000"/>
                </a:solidFill>
                <a:latin typeface="DIN Alternate Medium"/>
              </a:rPr>
              <a:t>DMP-H </a:t>
            </a:r>
            <a:r>
              <a:rPr lang="de-DE" sz="7200" dirty="0" err="1" smtClean="0">
                <a:solidFill>
                  <a:srgbClr val="000000"/>
                </a:solidFill>
                <a:latin typeface="DIN Alternate Medium"/>
              </a:rPr>
              <a:t>SoC</a:t>
            </a:r>
            <a:r>
              <a:rPr lang="de-DE" sz="7200" dirty="0" smtClean="0">
                <a:solidFill>
                  <a:srgbClr val="000000"/>
                </a:solidFill>
                <a:latin typeface="DIN Alternate Medium"/>
              </a:rPr>
              <a:t> HTML5 Player Software</a:t>
            </a:r>
            <a:endParaRPr lang="de-DE" sz="7200" dirty="0">
              <a:solidFill>
                <a:srgbClr val="000000"/>
              </a:solidFill>
              <a:latin typeface="DIN Alternate Medium"/>
            </a:endParaRPr>
          </a:p>
          <a:p>
            <a:pPr algn="ctr"/>
            <a:endParaRPr lang="de-DE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Alternate Medium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0" y="3704927"/>
            <a:ext cx="8541727" cy="45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922747" y="3271051"/>
            <a:ext cx="972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yriad Pro Light" panose="020B0403030403020204" pitchFamily="34" charset="0"/>
              </a:rPr>
              <a:t>Interactive </a:t>
            </a:r>
            <a:r>
              <a:rPr lang="en-US" sz="4000" dirty="0" err="1" smtClean="0">
                <a:latin typeface="Myriad Pro Light" panose="020B0403030403020204" pitchFamily="34" charset="0"/>
              </a:rPr>
              <a:t>MultiTouch</a:t>
            </a:r>
            <a:r>
              <a:rPr lang="en-US" sz="4000" dirty="0" smtClean="0">
                <a:latin typeface="Myriad Pro Light" panose="020B0403030403020204" pitchFamily="34" charset="0"/>
              </a:rPr>
              <a:t> Apps for Windows PC</a:t>
            </a:r>
            <a:endParaRPr lang="en-US" sz="4000" dirty="0">
              <a:latin typeface="Myriad Pro Light" panose="020B04030304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51249" y="4700497"/>
            <a:ext cx="92472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217" indent="-365217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Support </a:t>
            </a:r>
            <a:r>
              <a:rPr lang="en-US" sz="2400" dirty="0" smtClean="0">
                <a:latin typeface="Myriad Pro Light" panose="020B0403030403020204" pitchFamily="34" charset="0"/>
              </a:rPr>
              <a:t>for </a:t>
            </a:r>
            <a:r>
              <a:rPr lang="en-US" sz="2400" dirty="0">
                <a:latin typeface="Myriad Pro Light" panose="020B0403030403020204" pitchFamily="34" charset="0"/>
              </a:rPr>
              <a:t>Windows </a:t>
            </a:r>
            <a:r>
              <a:rPr lang="en-US" sz="2400" dirty="0" smtClean="0">
                <a:latin typeface="Myriad Pro Light" panose="020B0403030403020204" pitchFamily="34" charset="0"/>
              </a:rPr>
              <a:t>7/10</a:t>
            </a: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Multi-menu support for tiles, wheel, custom position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Variety of different Apps for presentation of </a:t>
            </a:r>
            <a:r>
              <a:rPr lang="en-US" sz="2400" dirty="0">
                <a:latin typeface="Myriad Pro Light" panose="020B0403030403020204" pitchFamily="34" charset="0"/>
              </a:rPr>
              <a:t>c</a:t>
            </a:r>
            <a:r>
              <a:rPr lang="en-US" sz="2400" dirty="0" smtClean="0">
                <a:latin typeface="Myriad Pro Light" panose="020B0403030403020204" pitchFamily="34" charset="0"/>
              </a:rPr>
              <a:t>ontent such as:</a:t>
            </a:r>
          </a:p>
          <a:p>
            <a:pPr marL="1279800" lvl="1" indent="-365217" algn="just">
              <a:buFont typeface="Courier New" charset="0"/>
              <a:buChar char="o"/>
            </a:pPr>
            <a:r>
              <a:rPr lang="en-US" sz="2400" dirty="0" smtClean="0">
                <a:latin typeface="Myriad Pro Light" panose="020B0403030403020204" pitchFamily="34" charset="0"/>
              </a:rPr>
              <a:t>Swipe App (Images, Videos)</a:t>
            </a:r>
          </a:p>
          <a:p>
            <a:pPr marL="1279800" lvl="1" indent="-365217" algn="just">
              <a:buFont typeface="Courier New" charset="0"/>
              <a:buChar char="o"/>
            </a:pPr>
            <a:r>
              <a:rPr lang="en-US" sz="2400" dirty="0" smtClean="0">
                <a:latin typeface="Myriad Pro Light" panose="020B0403030403020204" pitchFamily="34" charset="0"/>
              </a:rPr>
              <a:t>Book Flip App (PDF, Images, Videos)</a:t>
            </a:r>
          </a:p>
          <a:p>
            <a:pPr marL="1279800" lvl="1" indent="-365217" algn="just">
              <a:buFont typeface="Courier New" charset="0"/>
              <a:buChar char="o"/>
            </a:pPr>
            <a:r>
              <a:rPr lang="en-US" sz="2400" dirty="0" smtClean="0">
                <a:latin typeface="Myriad Pro Light" panose="020B0403030403020204" pitchFamily="34" charset="0"/>
              </a:rPr>
              <a:t>Fly App (Images, Videos)</a:t>
            </a:r>
          </a:p>
          <a:p>
            <a:pPr marL="1279800" lvl="1" indent="-365217" algn="just">
              <a:buFont typeface="Courier New" charset="0"/>
              <a:buChar char="o"/>
            </a:pPr>
            <a:r>
              <a:rPr lang="en-US" sz="2400" dirty="0" smtClean="0">
                <a:latin typeface="Myriad Pro Light" panose="020B0403030403020204" pitchFamily="34" charset="0"/>
              </a:rPr>
              <a:t>Puzzle App (Images, Videos)</a:t>
            </a:r>
          </a:p>
          <a:p>
            <a:pPr marL="1279800" lvl="1" indent="-365217" algn="just">
              <a:buFont typeface="Courier New" charset="0"/>
              <a:buChar char="o"/>
            </a:pPr>
            <a:r>
              <a:rPr lang="en-US" sz="2400" dirty="0" smtClean="0">
                <a:latin typeface="Myriad Pro Light" panose="020B0403030403020204" pitchFamily="34" charset="0"/>
              </a:rPr>
              <a:t>Table App (Images, Videos)</a:t>
            </a:r>
          </a:p>
          <a:p>
            <a:pPr marL="1279800" lvl="1" indent="-365217" algn="just">
              <a:buFont typeface="Courier New" charset="0"/>
              <a:buChar char="o"/>
            </a:pPr>
            <a:r>
              <a:rPr lang="en-US" sz="2400" dirty="0" smtClean="0">
                <a:latin typeface="Myriad Pro Light" panose="020B0403030403020204" pitchFamily="34" charset="0"/>
              </a:rPr>
              <a:t>Kiosk Browser App (</a:t>
            </a:r>
            <a:r>
              <a:rPr lang="en-US" sz="2400" dirty="0" err="1" smtClean="0">
                <a:latin typeface="Myriad Pro Light" panose="020B0403030403020204" pitchFamily="34" charset="0"/>
              </a:rPr>
              <a:t>Awesomium</a:t>
            </a:r>
            <a:r>
              <a:rPr lang="en-US" sz="2400" dirty="0" smtClean="0">
                <a:latin typeface="Myriad Pro Light" panose="020B0403030403020204" pitchFamily="34" charset="0"/>
              </a:rPr>
              <a:t> or IE </a:t>
            </a:r>
            <a:r>
              <a:rPr lang="en-US" sz="2400" dirty="0">
                <a:latin typeface="Myriad Pro Light" panose="020B0403030403020204" pitchFamily="34" charset="0"/>
              </a:rPr>
              <a:t>B</a:t>
            </a:r>
            <a:r>
              <a:rPr lang="en-US" sz="2400" dirty="0" smtClean="0">
                <a:latin typeface="Myriad Pro Light" panose="020B0403030403020204" pitchFamily="34" charset="0"/>
              </a:rPr>
              <a:t>rowser Engine)</a:t>
            </a:r>
          </a:p>
          <a:p>
            <a:pPr marL="1279800" lvl="1" indent="-365217" algn="just">
              <a:buFont typeface="Courier New" charset="0"/>
              <a:buChar char="o"/>
            </a:pPr>
            <a:r>
              <a:rPr lang="en-US" sz="2400" dirty="0" smtClean="0">
                <a:latin typeface="Myriad Pro Light" panose="020B0403030403020204" pitchFamily="34" charset="0"/>
              </a:rPr>
              <a:t>Google Maps </a:t>
            </a: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RSS and text ticker configurable in menu screen</a:t>
            </a: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Available as stand-alone solution or via iChannel CMS extension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0" y="464567"/>
            <a:ext cx="18291175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379867" algn="l"/>
                <a:tab pos="761027" algn="l"/>
                <a:tab pos="1142187" algn="l"/>
                <a:tab pos="1523347" algn="l"/>
                <a:tab pos="1904506" algn="l"/>
                <a:tab pos="2285666" algn="l"/>
                <a:tab pos="2668117" algn="l"/>
                <a:tab pos="3049276" algn="l"/>
                <a:tab pos="3430436" algn="l"/>
                <a:tab pos="3811595" algn="l"/>
                <a:tab pos="4192755" algn="l"/>
                <a:tab pos="4573915" algn="l"/>
                <a:tab pos="4956366" algn="l"/>
                <a:tab pos="5337526" algn="l"/>
                <a:tab pos="5718685" algn="l"/>
                <a:tab pos="6099845" algn="l"/>
                <a:tab pos="6481004" algn="l"/>
                <a:tab pos="6862164" algn="l"/>
                <a:tab pos="7244616" algn="l"/>
                <a:tab pos="7625775" algn="l"/>
              </a:tabLst>
              <a:defRPr/>
            </a:pPr>
            <a:r>
              <a:rPr lang="de-DE" sz="7200" dirty="0" smtClean="0">
                <a:solidFill>
                  <a:srgbClr val="000000"/>
                </a:solidFill>
                <a:latin typeface="DIN Alternate Medium"/>
              </a:rPr>
              <a:t>DMP-W Windows </a:t>
            </a:r>
            <a:r>
              <a:rPr lang="de-DE" sz="7200" dirty="0" err="1" smtClean="0">
                <a:solidFill>
                  <a:srgbClr val="000000"/>
                </a:solidFill>
                <a:latin typeface="DIN Alternate Medium"/>
              </a:rPr>
              <a:t>MultiTouch</a:t>
            </a:r>
            <a:r>
              <a:rPr lang="de-DE" sz="7200" dirty="0" smtClean="0">
                <a:solidFill>
                  <a:srgbClr val="000000"/>
                </a:solidFill>
                <a:latin typeface="DIN Alternate Medium"/>
              </a:rPr>
              <a:t> </a:t>
            </a:r>
            <a:r>
              <a:rPr lang="de-DE" sz="7200" dirty="0" err="1" smtClean="0">
                <a:solidFill>
                  <a:srgbClr val="000000"/>
                </a:solidFill>
                <a:latin typeface="DIN Alternate Medium"/>
              </a:rPr>
              <a:t>Application</a:t>
            </a:r>
            <a:endParaRPr lang="de-DE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Alternate Medium"/>
            </a:endParaRPr>
          </a:p>
        </p:txBody>
      </p:sp>
      <p:pic>
        <p:nvPicPr>
          <p:cNvPr id="20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68" t="494" r="30784" b="-1734"/>
          <a:stretch/>
        </p:blipFill>
        <p:spPr>
          <a:xfrm>
            <a:off x="15744388" y="2168551"/>
            <a:ext cx="2244947" cy="4220450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224" y="1880212"/>
            <a:ext cx="3387373" cy="1507517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12" y="7665367"/>
            <a:ext cx="3208854" cy="2469572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850"/>
            <a:ext cx="5911361" cy="41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461667" y="1908265"/>
            <a:ext cx="13224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yriad Pro Light" panose="020B0403030403020204" pitchFamily="34" charset="0"/>
              </a:rPr>
              <a:t>ePromoter </a:t>
            </a:r>
            <a:r>
              <a:rPr lang="en-US" sz="4400" dirty="0">
                <a:latin typeface="Myriad Pro Light" panose="020B0403030403020204" pitchFamily="34" charset="0"/>
              </a:rPr>
              <a:t>a</a:t>
            </a:r>
            <a:r>
              <a:rPr lang="en-US" sz="4400" dirty="0" smtClean="0">
                <a:latin typeface="Myriad Pro Light" panose="020B0403030403020204" pitchFamily="34" charset="0"/>
              </a:rPr>
              <a:t>s a </a:t>
            </a:r>
            <a:r>
              <a:rPr lang="en-US" sz="4400" dirty="0">
                <a:latin typeface="Myriad Pro Light" panose="020B0403030403020204" pitchFamily="34" charset="0"/>
              </a:rPr>
              <a:t>s</a:t>
            </a:r>
            <a:r>
              <a:rPr lang="en-US" sz="4400" dirty="0" smtClean="0">
                <a:latin typeface="Myriad Pro Light" panose="020B0403030403020204" pitchFamily="34" charset="0"/>
              </a:rPr>
              <a:t>tand-alone solution or as simplified frontend in </a:t>
            </a:r>
            <a:r>
              <a:rPr lang="en-US" sz="4400" dirty="0">
                <a:latin typeface="Myriad Pro Light" panose="020B0403030403020204" pitchFamily="34" charset="0"/>
              </a:rPr>
              <a:t>c</a:t>
            </a:r>
            <a:r>
              <a:rPr lang="en-US" sz="4400" dirty="0" smtClean="0">
                <a:latin typeface="Myriad Pro Light" panose="020B0403030403020204" pitchFamily="34" charset="0"/>
              </a:rPr>
              <a:t>ombination with iChannel CMS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6733" y="3675770"/>
            <a:ext cx="112748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217" indent="-365217" algn="just">
              <a:buFont typeface="Wingdings" charset="2"/>
              <a:buChar char="§"/>
            </a:pPr>
            <a:r>
              <a:rPr lang="en-US" sz="2400" dirty="0" err="1" smtClean="0">
                <a:latin typeface="Myriad Pro Light" panose="020B0403030403020204" pitchFamily="34" charset="0"/>
              </a:rPr>
              <a:t>ePromoter</a:t>
            </a:r>
            <a:r>
              <a:rPr lang="en-US" sz="2400" dirty="0" smtClean="0">
                <a:latin typeface="Myriad Pro Light" panose="020B0403030403020204" pitchFamily="34" charset="0"/>
              </a:rPr>
              <a:t> can be installed on any Android based smart phone or tablet computer</a:t>
            </a: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ePromoter </a:t>
            </a:r>
            <a:r>
              <a:rPr lang="en-US" sz="2400" dirty="0" smtClean="0">
                <a:latin typeface="Myriad Pro Light" panose="020B0403030403020204" pitchFamily="34" charset="0"/>
              </a:rPr>
              <a:t>can manage Android DMP or Windows DMP players in the local network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Easy to use software interface does not require any software training</a:t>
            </a: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Support for full-screen playlists with images, videos and HTML5 templates </a:t>
            </a: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Support for RSS text ticker overlay</a:t>
            </a: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Easy publishing of content library to the smart phone or tablet via </a:t>
            </a:r>
            <a:r>
              <a:rPr lang="en-US" sz="2400" dirty="0">
                <a:latin typeface="Myriad Pro Light" panose="020B0403030403020204" pitchFamily="34" charset="0"/>
              </a:rPr>
              <a:t>D</a:t>
            </a:r>
            <a:r>
              <a:rPr lang="en-US" sz="2400" dirty="0" smtClean="0">
                <a:latin typeface="Myriad Pro Light" panose="020B0403030403020204" pitchFamily="34" charset="0"/>
              </a:rPr>
              <a:t>ropbox</a:t>
            </a: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Support for scheduling of each content element </a:t>
            </a:r>
          </a:p>
          <a:p>
            <a:pPr marL="365217" indent="-365217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Can be used in combination with iChannel to interrupt the playlist with pre-loaded ad-hoc content for a single play-out </a:t>
            </a: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Can be used in combination with iChannel to change play-out of elements of a playlist for example if goods are sold out in some stores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0" y="464567"/>
            <a:ext cx="18291175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379867" algn="l"/>
                <a:tab pos="761027" algn="l"/>
                <a:tab pos="1142187" algn="l"/>
                <a:tab pos="1523347" algn="l"/>
                <a:tab pos="1904506" algn="l"/>
                <a:tab pos="2285666" algn="l"/>
                <a:tab pos="2668117" algn="l"/>
                <a:tab pos="3049276" algn="l"/>
                <a:tab pos="3430436" algn="l"/>
                <a:tab pos="3811595" algn="l"/>
                <a:tab pos="4192755" algn="l"/>
                <a:tab pos="4573915" algn="l"/>
                <a:tab pos="4956366" algn="l"/>
                <a:tab pos="5337526" algn="l"/>
                <a:tab pos="5718685" algn="l"/>
                <a:tab pos="6099845" algn="l"/>
                <a:tab pos="6481004" algn="l"/>
                <a:tab pos="6862164" algn="l"/>
                <a:tab pos="7244616" algn="l"/>
                <a:tab pos="7625775" algn="l"/>
              </a:tabLst>
              <a:defRPr/>
            </a:pPr>
            <a:r>
              <a:rPr lang="de-DE" sz="7200" dirty="0" smtClean="0">
                <a:solidFill>
                  <a:srgbClr val="000000"/>
                </a:solidFill>
                <a:latin typeface="DIN Alternate Medium"/>
              </a:rPr>
              <a:t>                          </a:t>
            </a:r>
            <a:r>
              <a:rPr lang="de-DE" sz="7200" dirty="0" err="1" smtClean="0">
                <a:solidFill>
                  <a:srgbClr val="000000"/>
                </a:solidFill>
                <a:latin typeface="DIN Alternate Medium"/>
              </a:rPr>
              <a:t>for</a:t>
            </a:r>
            <a:r>
              <a:rPr lang="de-DE" sz="7200" dirty="0" smtClean="0">
                <a:solidFill>
                  <a:srgbClr val="000000"/>
                </a:solidFill>
                <a:latin typeface="DIN Alternate Medium"/>
              </a:rPr>
              <a:t> Easy </a:t>
            </a:r>
            <a:r>
              <a:rPr lang="de-DE" sz="7200" dirty="0">
                <a:solidFill>
                  <a:srgbClr val="000000"/>
                </a:solidFill>
                <a:latin typeface="DIN Alternate Medium"/>
              </a:rPr>
              <a:t>C</a:t>
            </a:r>
            <a:r>
              <a:rPr lang="de-DE" sz="7200" dirty="0" smtClean="0">
                <a:solidFill>
                  <a:srgbClr val="000000"/>
                </a:solidFill>
                <a:latin typeface="DIN Alternate Medium"/>
              </a:rPr>
              <a:t>ontent </a:t>
            </a:r>
            <a:r>
              <a:rPr lang="de-DE" sz="7200" dirty="0">
                <a:solidFill>
                  <a:srgbClr val="000000"/>
                </a:solidFill>
                <a:latin typeface="DIN Alternate Medium"/>
              </a:rPr>
              <a:t>M</a:t>
            </a:r>
            <a:r>
              <a:rPr lang="de-DE" sz="7200" dirty="0" smtClean="0">
                <a:solidFill>
                  <a:srgbClr val="000000"/>
                </a:solidFill>
                <a:latin typeface="DIN Alternate Medium"/>
              </a:rPr>
              <a:t>anagement</a:t>
            </a:r>
            <a:endParaRPr lang="de-DE" sz="7200" dirty="0">
              <a:solidFill>
                <a:srgbClr val="000000"/>
              </a:solidFill>
              <a:latin typeface="DIN Alternate Medium"/>
            </a:endParaRPr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867" y="335122"/>
            <a:ext cx="4580780" cy="1029545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8265"/>
            <a:ext cx="4375057" cy="383431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708"/>
            <a:ext cx="2447137" cy="4350467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37" y="5939708"/>
            <a:ext cx="2469640" cy="43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7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28" y="1964832"/>
            <a:ext cx="4784547" cy="3188901"/>
          </a:xfrm>
          <a:prstGeom prst="rect">
            <a:avLst/>
          </a:prstGeom>
        </p:spPr>
      </p:pic>
      <p:pic>
        <p:nvPicPr>
          <p:cNvPr id="26" name="Bild 25" descr="merkur_005_20121003_preview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42" r="20432"/>
          <a:stretch/>
        </p:blipFill>
        <p:spPr>
          <a:xfrm>
            <a:off x="0" y="5280103"/>
            <a:ext cx="2765688" cy="324387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464567"/>
            <a:ext cx="18291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smtClean="0">
                <a:solidFill>
                  <a:srgbClr val="000000"/>
                </a:solidFill>
                <a:latin typeface="DIN Alternate Medium"/>
              </a:rPr>
              <a:t>STiNO Solutions </a:t>
            </a:r>
            <a:r>
              <a:rPr lang="de-DE" sz="6600" dirty="0" err="1" smtClean="0">
                <a:solidFill>
                  <a:srgbClr val="000000"/>
                </a:solidFill>
                <a:latin typeface="DIN Alternate Medium"/>
              </a:rPr>
              <a:t>for</a:t>
            </a:r>
            <a:r>
              <a:rPr lang="de-DE" sz="6600" dirty="0" smtClean="0">
                <a:solidFill>
                  <a:srgbClr val="000000"/>
                </a:solidFill>
                <a:latin typeface="DIN Alternate Medium"/>
              </a:rPr>
              <a:t> </a:t>
            </a:r>
            <a:r>
              <a:rPr lang="de-DE" sz="6600" dirty="0" err="1">
                <a:solidFill>
                  <a:srgbClr val="000000"/>
                </a:solidFill>
                <a:latin typeface="DIN Alternate Medium"/>
              </a:rPr>
              <a:t>V</a:t>
            </a:r>
            <a:r>
              <a:rPr lang="de-DE" sz="6600" dirty="0" err="1" smtClean="0">
                <a:solidFill>
                  <a:srgbClr val="000000"/>
                </a:solidFill>
                <a:latin typeface="DIN Alternate Medium"/>
              </a:rPr>
              <a:t>ertical</a:t>
            </a:r>
            <a:r>
              <a:rPr lang="de-DE" sz="6600" dirty="0" smtClean="0">
                <a:solidFill>
                  <a:srgbClr val="000000"/>
                </a:solidFill>
                <a:latin typeface="DIN Alternate Medium"/>
              </a:rPr>
              <a:t> Market Segments</a:t>
            </a:r>
            <a:endParaRPr lang="de-DE" sz="6600" dirty="0">
              <a:solidFill>
                <a:srgbClr val="000000"/>
              </a:solidFill>
              <a:latin typeface="DIN Alternate Medium"/>
            </a:endParaRPr>
          </a:p>
        </p:txBody>
      </p:sp>
      <p:pic>
        <p:nvPicPr>
          <p:cNvPr id="10" name="Bild 9" descr="KB-Chodov_08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7522" y="1959043"/>
            <a:ext cx="4897436" cy="3189065"/>
          </a:xfrm>
          <a:prstGeom prst="rect">
            <a:avLst/>
          </a:prstGeom>
        </p:spPr>
      </p:pic>
      <p:pic>
        <p:nvPicPr>
          <p:cNvPr id="11" name="Bild 10" descr="IMG-20150706-WA0000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5537" y="5269101"/>
            <a:ext cx="4914866" cy="3254878"/>
          </a:xfrm>
          <a:prstGeom prst="rect">
            <a:avLst/>
          </a:prstGeom>
        </p:spPr>
      </p:pic>
      <p:pic>
        <p:nvPicPr>
          <p:cNvPr id="12" name="Bild 11" descr="20140515_134229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52269" y="5280102"/>
            <a:ext cx="4556832" cy="3243877"/>
          </a:xfrm>
          <a:prstGeom prst="rect">
            <a:avLst/>
          </a:prstGeom>
        </p:spPr>
      </p:pic>
      <p:pic>
        <p:nvPicPr>
          <p:cNvPr id="13" name="Grafik 10" descr="holiday-inn-kuwait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7554" y="5281269"/>
            <a:ext cx="5646117" cy="32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91" y="1964832"/>
            <a:ext cx="4804445" cy="3183276"/>
          </a:xfrm>
          <a:prstGeom prst="rect">
            <a:avLst/>
          </a:prstGeom>
        </p:spPr>
      </p:pic>
      <p:pic>
        <p:nvPicPr>
          <p:cNvPr id="15" name="Picture 13" descr="C:\Users\laptop\Pictures\trendmedia1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61222" y="1964832"/>
            <a:ext cx="3461257" cy="31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35434" y="4560022"/>
            <a:ext cx="2742645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000000"/>
                </a:solidFill>
                <a:latin typeface="DIN Alternate Medium"/>
              </a:rPr>
              <a:t>Shopping Malls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0" y="7935397"/>
            <a:ext cx="2259822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smtClean="0">
                <a:solidFill>
                  <a:srgbClr val="000000"/>
                </a:solidFill>
                <a:latin typeface="DIN Alternate Medium"/>
              </a:rPr>
              <a:t>Menu Boards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869400" y="7935397"/>
            <a:ext cx="1325637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smtClean="0">
                <a:solidFill>
                  <a:srgbClr val="000000"/>
                </a:solidFill>
                <a:latin typeface="DIN Alternate Medium"/>
              </a:rPr>
              <a:t>Hotels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908328" y="4560022"/>
            <a:ext cx="2026225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000000"/>
                </a:solidFill>
                <a:latin typeface="DIN Alternate Medium"/>
              </a:rPr>
              <a:t>Car Dealers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695537" y="7918557"/>
            <a:ext cx="1890210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smtClean="0">
                <a:solidFill>
                  <a:srgbClr val="000000"/>
                </a:solidFill>
                <a:latin typeface="DIN Alternate Medium"/>
              </a:rPr>
              <a:t>Authorities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9807049" y="4560022"/>
            <a:ext cx="1228748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smtClean="0">
                <a:solidFill>
                  <a:srgbClr val="000000"/>
                </a:solidFill>
                <a:latin typeface="DIN Alternate Medium"/>
              </a:rPr>
              <a:t>Banks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3752268" y="7935397"/>
            <a:ext cx="2009053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smtClean="0">
                <a:solidFill>
                  <a:srgbClr val="000000"/>
                </a:solidFill>
                <a:latin typeface="DIN Alternate Medium"/>
              </a:rPr>
              <a:t>Pharmacies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4861222" y="4560022"/>
            <a:ext cx="1260140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smtClean="0">
                <a:solidFill>
                  <a:srgbClr val="000000"/>
                </a:solidFill>
                <a:latin typeface="DIN Alternate Medium"/>
              </a:rPr>
              <a:t>DooH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14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laptop\Pictures\plant_0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280102"/>
            <a:ext cx="3609972" cy="3254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11" descr="hayat-hospital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10572" y="5280102"/>
            <a:ext cx="6053880" cy="32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1807" y="1970748"/>
            <a:ext cx="3941935" cy="3157449"/>
          </a:xfrm>
          <a:prstGeom prst="rect">
            <a:avLst/>
          </a:prstGeom>
        </p:spPr>
      </p:pic>
      <p:pic>
        <p:nvPicPr>
          <p:cNvPr id="30" name="Bild 29" descr="20150220_214622.jpg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6256" y="5280102"/>
            <a:ext cx="3114919" cy="3254878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8" r="-636"/>
          <a:stretch/>
        </p:blipFill>
        <p:spPr>
          <a:xfrm>
            <a:off x="2558" y="1962753"/>
            <a:ext cx="5655944" cy="3173440"/>
          </a:xfrm>
          <a:prstGeom prst="rect">
            <a:avLst/>
          </a:prstGeom>
        </p:spPr>
      </p:pic>
      <p:pic>
        <p:nvPicPr>
          <p:cNvPr id="29" name="Picture 2" descr="d:\STINOVA\Templates\WTC_schedule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0689" y="5280102"/>
            <a:ext cx="5185419" cy="325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3" descr="C:\Users\laptop\Pictures\Orange_new_shop09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1073" y="1964305"/>
            <a:ext cx="4907909" cy="318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972539" y="1829474"/>
            <a:ext cx="3183278" cy="34539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464567"/>
            <a:ext cx="18291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rgbClr val="000000"/>
                </a:solidFill>
                <a:latin typeface="DIN Alternate Medium"/>
              </a:rPr>
              <a:t>STiNO Solutions </a:t>
            </a:r>
            <a:r>
              <a:rPr lang="de-DE" sz="6600" dirty="0" err="1">
                <a:solidFill>
                  <a:srgbClr val="000000"/>
                </a:solidFill>
                <a:latin typeface="DIN Alternate Medium"/>
              </a:rPr>
              <a:t>for</a:t>
            </a:r>
            <a:r>
              <a:rPr lang="de-DE" sz="6600" dirty="0">
                <a:solidFill>
                  <a:srgbClr val="000000"/>
                </a:solidFill>
                <a:latin typeface="DIN Alternate Medium"/>
              </a:rPr>
              <a:t> </a:t>
            </a:r>
            <a:r>
              <a:rPr lang="de-DE" sz="6600" dirty="0" err="1">
                <a:solidFill>
                  <a:srgbClr val="000000"/>
                </a:solidFill>
                <a:latin typeface="DIN Alternate Medium"/>
              </a:rPr>
              <a:t>Vertical</a:t>
            </a:r>
            <a:r>
              <a:rPr lang="de-DE" sz="6600" dirty="0">
                <a:solidFill>
                  <a:srgbClr val="000000"/>
                </a:solidFill>
                <a:latin typeface="DIN Alternate Medium"/>
              </a:rPr>
              <a:t> Market Segments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46914" y="4538536"/>
            <a:ext cx="2107984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000000"/>
                </a:solidFill>
                <a:latin typeface="DIN Alternate Medium"/>
              </a:rPr>
              <a:t>Whiteboards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-7274" y="7901717"/>
            <a:ext cx="1682031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smtClean="0">
                <a:solidFill>
                  <a:srgbClr val="000000"/>
                </a:solidFill>
                <a:latin typeface="DIN Alternate Medium"/>
              </a:rPr>
              <a:t>Museums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9008211" y="7918557"/>
            <a:ext cx="1712552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smtClean="0">
                <a:solidFill>
                  <a:srgbClr val="000000"/>
                </a:solidFill>
                <a:latin typeface="DIN Alternate Medium"/>
              </a:rPr>
              <a:t>Hospitals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-7274" y="4538536"/>
            <a:ext cx="1682031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smtClean="0">
                <a:solidFill>
                  <a:srgbClr val="000000"/>
                </a:solidFill>
                <a:latin typeface="DIN Alternate Medium"/>
              </a:rPr>
              <a:t>Education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721776" y="7901717"/>
            <a:ext cx="2745305" cy="54006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000000"/>
                </a:solidFill>
                <a:latin typeface="DIN Alternate Medium"/>
              </a:rPr>
              <a:t>Event Locations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9807048" y="4560022"/>
            <a:ext cx="2578899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000000"/>
                </a:solidFill>
                <a:latin typeface="DIN Alternate Medium"/>
              </a:rPr>
              <a:t>Telecom Retail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5175170" y="7918557"/>
            <a:ext cx="1711277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smtClean="0">
                <a:solidFill>
                  <a:srgbClr val="000000"/>
                </a:solidFill>
                <a:latin typeface="DIN Alternate Medium"/>
              </a:rPr>
              <a:t>Stadiums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4822288" y="4560022"/>
            <a:ext cx="2064159" cy="5232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000000"/>
                </a:solidFill>
                <a:latin typeface="DIN Alternate Medium"/>
              </a:rPr>
              <a:t>Gas </a:t>
            </a:r>
            <a:r>
              <a:rPr lang="de-DE" sz="2800" dirty="0" err="1" smtClean="0">
                <a:solidFill>
                  <a:srgbClr val="000000"/>
                </a:solidFill>
                <a:latin typeface="DIN Alternate Medium"/>
              </a:rPr>
              <a:t>Stations</a:t>
            </a:r>
            <a:endParaRPr lang="de-DE" sz="2800" dirty="0">
              <a:solidFill>
                <a:srgbClr val="000000"/>
              </a:solidFill>
              <a:latin typeface="DIN Alternat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678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rved Down Arrow 18"/>
          <p:cNvSpPr/>
          <p:nvPr/>
        </p:nvSpPr>
        <p:spPr>
          <a:xfrm rot="3165920">
            <a:off x="4961105" y="6228761"/>
            <a:ext cx="1782865" cy="7371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45" name="Curved Down Arrow 22"/>
          <p:cNvSpPr/>
          <p:nvPr/>
        </p:nvSpPr>
        <p:spPr>
          <a:xfrm rot="20951914">
            <a:off x="1050076" y="5060593"/>
            <a:ext cx="4006732" cy="8508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43" name="Curved Down Arrow 18"/>
          <p:cNvSpPr/>
          <p:nvPr/>
        </p:nvSpPr>
        <p:spPr>
          <a:xfrm rot="2043529">
            <a:off x="5898716" y="6276368"/>
            <a:ext cx="2550498" cy="9461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 rot="20806835">
            <a:off x="6343644" y="3410774"/>
            <a:ext cx="8881272" cy="10825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 rot="7557076">
            <a:off x="5255269" y="3758473"/>
            <a:ext cx="793189" cy="23856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7929695">
            <a:off x="4260039" y="2508310"/>
            <a:ext cx="793189" cy="254197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rot="18451346">
            <a:off x="1315377" y="6338886"/>
            <a:ext cx="3783529" cy="12896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6040242" y="4265284"/>
            <a:ext cx="8145905" cy="16898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543235">
            <a:off x="5730969" y="4815436"/>
            <a:ext cx="5672758" cy="17512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7422776">
            <a:off x="5220869" y="3290329"/>
            <a:ext cx="4027531" cy="10825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585" y="6441397"/>
            <a:ext cx="4259826" cy="3278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25" y="6985663"/>
            <a:ext cx="3250802" cy="3064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7578" y="2698427"/>
            <a:ext cx="3116703" cy="1894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221" y="4408593"/>
            <a:ext cx="3312291" cy="222165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96690" y="4990092"/>
            <a:ext cx="1108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 Light" panose="020B0403030403020204" pitchFamily="34" charset="0"/>
              </a:rPr>
              <a:t>Local </a:t>
            </a:r>
            <a:br>
              <a:rPr lang="en-US" sz="2000" dirty="0" smtClean="0">
                <a:latin typeface="Myriad Pro Light" panose="020B0403030403020204" pitchFamily="34" charset="0"/>
              </a:rPr>
            </a:br>
            <a:r>
              <a:rPr lang="en-US" sz="2000" dirty="0" smtClean="0">
                <a:latin typeface="Myriad Pro Light" panose="020B0403030403020204" pitchFamily="34" charset="0"/>
              </a:rPr>
              <a:t>or public Cloud</a:t>
            </a:r>
            <a:endParaRPr lang="en-US" sz="2000" dirty="0">
              <a:latin typeface="Myriad Pro Light" panose="020B0403030403020204" pitchFamily="34" charset="0"/>
            </a:endParaRPr>
          </a:p>
          <a:p>
            <a:pPr algn="just"/>
            <a:endParaRPr lang="en-US" sz="2000" dirty="0">
              <a:solidFill>
                <a:srgbClr val="00B0F0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7994" y="3299882"/>
            <a:ext cx="4590008" cy="31372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71868" y="4455896"/>
            <a:ext cx="196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Myriad Pro Light" panose="020B0403030403020204" pitchFamily="34" charset="0"/>
              </a:rPr>
              <a:t>iChannel Server</a:t>
            </a:r>
          </a:p>
          <a:p>
            <a:pPr algn="just"/>
            <a:endParaRPr lang="en-US" sz="2000" dirty="0">
              <a:solidFill>
                <a:srgbClr val="00B0F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6329" y="9360616"/>
            <a:ext cx="1965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Myriad Pro Light" panose="020B0403030403020204" pitchFamily="34" charset="0"/>
              </a:rPr>
              <a:t>WEB-based Management</a:t>
            </a:r>
            <a:endParaRPr lang="en-US" sz="2000" dirty="0">
              <a:latin typeface="Myriad Pro Light" panose="020B0403030403020204" pitchFamily="34" charset="0"/>
            </a:endParaRPr>
          </a:p>
          <a:p>
            <a:pPr algn="just"/>
            <a:endParaRPr lang="en-US" sz="2000" dirty="0">
              <a:solidFill>
                <a:srgbClr val="00B0F0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127" y="1890069"/>
            <a:ext cx="2220931" cy="15776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3966" y="5932833"/>
            <a:ext cx="2089497" cy="43789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043" y="2041261"/>
            <a:ext cx="2866839" cy="937333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0" y="486554"/>
            <a:ext cx="18291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smtClean="0">
                <a:solidFill>
                  <a:srgbClr val="000000"/>
                </a:solidFill>
                <a:latin typeface="DIN Alternate Medium"/>
              </a:rPr>
              <a:t>Central Management </a:t>
            </a:r>
            <a:r>
              <a:rPr lang="de-DE" sz="6600" dirty="0" err="1" smtClean="0">
                <a:solidFill>
                  <a:srgbClr val="000000"/>
                </a:solidFill>
                <a:latin typeface="DIN Alternate Medium"/>
              </a:rPr>
              <a:t>for</a:t>
            </a:r>
            <a:r>
              <a:rPr lang="de-DE" sz="6600" dirty="0" smtClean="0">
                <a:solidFill>
                  <a:srgbClr val="000000"/>
                </a:solidFill>
                <a:latin typeface="DIN Alternate Medium"/>
              </a:rPr>
              <a:t> a </a:t>
            </a:r>
            <a:r>
              <a:rPr lang="de-DE" sz="6600" dirty="0" err="1">
                <a:solidFill>
                  <a:srgbClr val="000000"/>
                </a:solidFill>
                <a:latin typeface="DIN Alternate Medium"/>
              </a:rPr>
              <a:t>M</a:t>
            </a:r>
            <a:r>
              <a:rPr lang="de-DE" sz="6600" dirty="0" err="1" smtClean="0">
                <a:solidFill>
                  <a:srgbClr val="000000"/>
                </a:solidFill>
                <a:latin typeface="DIN Alternate Medium"/>
              </a:rPr>
              <a:t>ultitude</a:t>
            </a:r>
            <a:r>
              <a:rPr lang="de-DE" sz="6600" dirty="0" smtClean="0">
                <a:solidFill>
                  <a:srgbClr val="000000"/>
                </a:solidFill>
                <a:latin typeface="DIN Alternate Medium"/>
              </a:rPr>
              <a:t> </a:t>
            </a:r>
            <a:r>
              <a:rPr lang="de-DE" sz="6600" dirty="0" err="1" smtClean="0">
                <a:solidFill>
                  <a:srgbClr val="000000"/>
                </a:solidFill>
                <a:latin typeface="DIN Alternate Medium"/>
              </a:rPr>
              <a:t>of</a:t>
            </a:r>
            <a:r>
              <a:rPr lang="de-DE" sz="6600" dirty="0" smtClean="0">
                <a:solidFill>
                  <a:srgbClr val="000000"/>
                </a:solidFill>
                <a:latin typeface="DIN Alternate Medium"/>
              </a:rPr>
              <a:t> </a:t>
            </a:r>
            <a:r>
              <a:rPr lang="de-DE" sz="6600" dirty="0">
                <a:solidFill>
                  <a:srgbClr val="000000"/>
                </a:solidFill>
                <a:latin typeface="DIN Alternate Medium"/>
              </a:rPr>
              <a:t>D</a:t>
            </a:r>
            <a:r>
              <a:rPr lang="de-DE" sz="6600" dirty="0" smtClean="0">
                <a:solidFill>
                  <a:srgbClr val="000000"/>
                </a:solidFill>
                <a:latin typeface="DIN Alternate Medium"/>
              </a:rPr>
              <a:t>evices</a:t>
            </a:r>
            <a:endParaRPr lang="de-DE" sz="6600" dirty="0">
              <a:solidFill>
                <a:srgbClr val="000000"/>
              </a:solidFill>
              <a:latin typeface="DIN Alternate Medium"/>
            </a:endParaRPr>
          </a:p>
        </p:txBody>
      </p:sp>
      <p:sp>
        <p:nvSpPr>
          <p:cNvPr id="38" name="TextBox 31"/>
          <p:cNvSpPr txBox="1"/>
          <p:nvPr/>
        </p:nvSpPr>
        <p:spPr>
          <a:xfrm>
            <a:off x="16391392" y="6214062"/>
            <a:ext cx="206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Myriad Pro Light" panose="020B0403030403020204" pitchFamily="34" charset="0"/>
              </a:rPr>
              <a:t>Video Wall</a:t>
            </a:r>
            <a:endParaRPr lang="en-US" sz="2000" dirty="0">
              <a:latin typeface="Myriad Pro Light" panose="020B0403030403020204" pitchFamily="34" charset="0"/>
            </a:endParaRPr>
          </a:p>
          <a:p>
            <a:pPr algn="just"/>
            <a:endParaRPr lang="en-US" sz="2000" dirty="0">
              <a:solidFill>
                <a:srgbClr val="00B0F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9" name="TextBox 31"/>
          <p:cNvSpPr txBox="1"/>
          <p:nvPr/>
        </p:nvSpPr>
        <p:spPr>
          <a:xfrm>
            <a:off x="14410266" y="8626553"/>
            <a:ext cx="206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 Light" panose="020B0403030403020204" pitchFamily="34" charset="0"/>
              </a:rPr>
              <a:t>Kiosk </a:t>
            </a:r>
            <a:br>
              <a:rPr lang="en-US" sz="2000" dirty="0" smtClean="0">
                <a:latin typeface="Myriad Pro Light" panose="020B0403030403020204" pitchFamily="34" charset="0"/>
              </a:rPr>
            </a:br>
            <a:r>
              <a:rPr lang="en-US" sz="2000" dirty="0" smtClean="0">
                <a:latin typeface="Myriad Pro Light" panose="020B0403030403020204" pitchFamily="34" charset="0"/>
              </a:rPr>
              <a:t>Totem</a:t>
            </a:r>
            <a:endParaRPr lang="en-US" sz="2000" dirty="0">
              <a:latin typeface="Myriad Pro Light" panose="020B0403030403020204" pitchFamily="34" charset="0"/>
            </a:endParaRPr>
          </a:p>
          <a:p>
            <a:pPr algn="just"/>
            <a:endParaRPr lang="en-US" sz="2000" dirty="0">
              <a:solidFill>
                <a:srgbClr val="00B0F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0" name="TextBox 31"/>
          <p:cNvSpPr txBox="1"/>
          <p:nvPr/>
        </p:nvSpPr>
        <p:spPr>
          <a:xfrm>
            <a:off x="11176267" y="8271313"/>
            <a:ext cx="206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Myriad Pro Light" panose="020B0403030403020204" pitchFamily="34" charset="0"/>
              </a:rPr>
              <a:t>Touch </a:t>
            </a:r>
          </a:p>
          <a:p>
            <a:pPr algn="just"/>
            <a:r>
              <a:rPr lang="en-US" sz="2000" dirty="0">
                <a:latin typeface="Myriad Pro Light" panose="020B0403030403020204" pitchFamily="34" charset="0"/>
              </a:rPr>
              <a:t>C</a:t>
            </a:r>
            <a:r>
              <a:rPr lang="en-US" sz="2000" dirty="0" smtClean="0">
                <a:latin typeface="Myriad Pro Light" panose="020B0403030403020204" pitchFamily="34" charset="0"/>
              </a:rPr>
              <a:t>onsole</a:t>
            </a:r>
            <a:endParaRPr lang="en-US" sz="2000" dirty="0">
              <a:latin typeface="Myriad Pro Light" panose="020B0403030403020204" pitchFamily="34" charset="0"/>
            </a:endParaRPr>
          </a:p>
          <a:p>
            <a:pPr algn="just"/>
            <a:endParaRPr lang="en-US" sz="2000" dirty="0">
              <a:solidFill>
                <a:srgbClr val="00B0F0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088" y="7655379"/>
            <a:ext cx="2362584" cy="1947779"/>
          </a:xfrm>
          <a:prstGeom prst="rect">
            <a:avLst/>
          </a:prstGeom>
        </p:spPr>
      </p:pic>
      <p:sp>
        <p:nvSpPr>
          <p:cNvPr id="28" name="TextBox 31"/>
          <p:cNvSpPr txBox="1"/>
          <p:nvPr/>
        </p:nvSpPr>
        <p:spPr>
          <a:xfrm>
            <a:off x="6649529" y="9117721"/>
            <a:ext cx="2046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 Light" panose="020B0403030403020204" pitchFamily="34" charset="0"/>
              </a:rPr>
              <a:t>Tablet</a:t>
            </a:r>
            <a:br>
              <a:rPr lang="en-US" sz="2000" dirty="0" smtClean="0">
                <a:latin typeface="Myriad Pro Light" panose="020B0403030403020204" pitchFamily="34" charset="0"/>
              </a:rPr>
            </a:br>
            <a:r>
              <a:rPr lang="en-US" sz="2000" dirty="0" smtClean="0">
                <a:latin typeface="Myriad Pro Light" panose="020B0403030403020204" pitchFamily="34" charset="0"/>
              </a:rPr>
              <a:t>Small Displays</a:t>
            </a:r>
            <a:endParaRPr lang="en-US" sz="2000" dirty="0">
              <a:latin typeface="Myriad Pro Light" panose="020B0403030403020204" pitchFamily="34" charset="0"/>
            </a:endParaRPr>
          </a:p>
          <a:p>
            <a:pPr algn="just"/>
            <a:endParaRPr lang="en-US" sz="2000" dirty="0">
              <a:solidFill>
                <a:srgbClr val="00B0F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2" name="TextBox 31"/>
          <p:cNvSpPr txBox="1"/>
          <p:nvPr/>
        </p:nvSpPr>
        <p:spPr>
          <a:xfrm>
            <a:off x="8393637" y="3251260"/>
            <a:ext cx="204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Myriad Pro Light" panose="020B0403030403020204" pitchFamily="34" charset="0"/>
              </a:rPr>
              <a:t>LFD</a:t>
            </a:r>
            <a:endParaRPr lang="en-US" sz="2000" dirty="0">
              <a:latin typeface="Myriad Pro Light" panose="020B0403030403020204" pitchFamily="34" charset="0"/>
            </a:endParaRPr>
          </a:p>
          <a:p>
            <a:pPr algn="just"/>
            <a:endParaRPr lang="en-US" sz="2000" dirty="0">
              <a:solidFill>
                <a:srgbClr val="00B0F0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5" y="4749915"/>
            <a:ext cx="2277739" cy="1877830"/>
          </a:xfrm>
          <a:prstGeom prst="rect">
            <a:avLst/>
          </a:prstGeom>
        </p:spPr>
      </p:pic>
      <p:sp>
        <p:nvSpPr>
          <p:cNvPr id="44" name="TextBox 32"/>
          <p:cNvSpPr txBox="1"/>
          <p:nvPr/>
        </p:nvSpPr>
        <p:spPr>
          <a:xfrm>
            <a:off x="360857" y="6559610"/>
            <a:ext cx="1965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Myriad Pro Light" panose="020B0403030403020204" pitchFamily="34" charset="0"/>
              </a:rPr>
              <a:t>App-based Management</a:t>
            </a:r>
            <a:endParaRPr lang="en-US" sz="2000" dirty="0">
              <a:latin typeface="Myriad Pro Light" panose="020B0403030403020204" pitchFamily="34" charset="0"/>
            </a:endParaRPr>
          </a:p>
          <a:p>
            <a:pPr algn="just"/>
            <a:endParaRPr lang="en-US" sz="2000" dirty="0">
              <a:solidFill>
                <a:srgbClr val="00B0F0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857" y="6852469"/>
            <a:ext cx="2281916" cy="2281916"/>
          </a:xfrm>
          <a:prstGeom prst="rect">
            <a:avLst/>
          </a:prstGeom>
        </p:spPr>
      </p:pic>
      <p:sp>
        <p:nvSpPr>
          <p:cNvPr id="46" name="TextBox 31"/>
          <p:cNvSpPr txBox="1"/>
          <p:nvPr/>
        </p:nvSpPr>
        <p:spPr>
          <a:xfrm>
            <a:off x="4178472" y="8695583"/>
            <a:ext cx="204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Myriad Pro Light" panose="020B0403030403020204" pitchFamily="34" charset="0"/>
              </a:rPr>
              <a:t>InStore</a:t>
            </a:r>
            <a:r>
              <a:rPr lang="en-US" sz="2000" dirty="0" smtClean="0">
                <a:latin typeface="Myriad Pro Light" panose="020B0403030403020204" pitchFamily="34" charset="0"/>
              </a:rPr>
              <a:t> Radio</a:t>
            </a:r>
            <a:endParaRPr lang="en-US" sz="2000" dirty="0">
              <a:latin typeface="Myriad Pro Light" panose="020B0403030403020204" pitchFamily="34" charset="0"/>
            </a:endParaRPr>
          </a:p>
          <a:p>
            <a:pPr algn="just"/>
            <a:endParaRPr lang="en-US" sz="2000" dirty="0">
              <a:solidFill>
                <a:srgbClr val="00B0F0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36" name="Pictur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83" y="4386313"/>
            <a:ext cx="1838767" cy="4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35066"/>
              </p:ext>
            </p:extLst>
          </p:nvPr>
        </p:nvGraphicFramePr>
        <p:xfrm>
          <a:off x="2889892" y="2714817"/>
          <a:ext cx="12853428" cy="5277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357"/>
                <a:gridCol w="3213357"/>
                <a:gridCol w="3213357"/>
                <a:gridCol w="3213357"/>
              </a:tblGrid>
              <a:tr h="130514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40914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WEB-</a:t>
                      </a:r>
                      <a:r>
                        <a:rPr lang="de-DE" sz="2000" b="1" dirty="0" err="1" smtClean="0"/>
                        <a:t>based</a:t>
                      </a:r>
                      <a:r>
                        <a:rPr lang="de-DE" sz="2000" b="1" baseline="0" dirty="0" smtClean="0"/>
                        <a:t> </a:t>
                      </a:r>
                      <a:r>
                        <a:rPr lang="de-DE" sz="2000" b="1" dirty="0" smtClean="0"/>
                        <a:t>Digital Signage Management</a:t>
                      </a:r>
                      <a:r>
                        <a:rPr lang="de-DE" sz="2000" b="1" baseline="0" dirty="0" smtClean="0"/>
                        <a:t> </a:t>
                      </a:r>
                      <a:r>
                        <a:rPr lang="de-DE" sz="2000" b="1" dirty="0" smtClean="0"/>
                        <a:t>Software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Android App-</a:t>
                      </a:r>
                      <a:r>
                        <a:rPr lang="de-DE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based</a:t>
                      </a: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Digital Signage Management Software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Interactive Kiosk </a:t>
                      </a:r>
                      <a:r>
                        <a:rPr lang="de-DE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Software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</a:t>
                      </a:r>
                      <a:r>
                        <a:rPr lang="de-DE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Door</a:t>
                      </a:r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Signage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9296">
                <a:tc>
                  <a:txBody>
                    <a:bodyPr/>
                    <a:lstStyle/>
                    <a:p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Server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Linux, VMware, Windows 7/10,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Raspberry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9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Android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Windows 7/10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Android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40914">
                <a:tc>
                  <a:txBody>
                    <a:bodyPr/>
                    <a:lstStyle/>
                    <a:p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Player Software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Windows 7/10, Android, HTML 5 (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LG, Samsung, Toshiba)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9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Player Software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Android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Windows 7/10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Player Software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Windows 7/10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Player Software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Android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40914">
                <a:tc>
                  <a:txBody>
                    <a:bodyPr/>
                    <a:lstStyle/>
                    <a:p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subscription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on-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premises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license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9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de-DE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stand-</a:t>
                      </a:r>
                      <a:r>
                        <a:rPr lang="de-DE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alone</a:t>
                      </a:r>
                      <a:r>
                        <a:rPr lang="de-DE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on-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premises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license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de-DE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lient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iChannel 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9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stand-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alone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on-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premises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license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MultiTouch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extension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iChannel CMS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9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stand-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aone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on-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premises</a:t>
                      </a:r>
                      <a:r>
                        <a:rPr lang="de-DE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license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extension</a:t>
                      </a: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iChannel CMS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464567"/>
            <a:ext cx="18291175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379867" algn="l"/>
                <a:tab pos="761027" algn="l"/>
                <a:tab pos="1142187" algn="l"/>
                <a:tab pos="1523347" algn="l"/>
                <a:tab pos="1904506" algn="l"/>
                <a:tab pos="2285666" algn="l"/>
                <a:tab pos="2668117" algn="l"/>
                <a:tab pos="3049276" algn="l"/>
                <a:tab pos="3430436" algn="l"/>
                <a:tab pos="3811595" algn="l"/>
                <a:tab pos="4192755" algn="l"/>
                <a:tab pos="4573915" algn="l"/>
                <a:tab pos="4956366" algn="l"/>
                <a:tab pos="5337526" algn="l"/>
                <a:tab pos="5718685" algn="l"/>
                <a:tab pos="6099845" algn="l"/>
                <a:tab pos="6481004" algn="l"/>
                <a:tab pos="6862164" algn="l"/>
                <a:tab pos="7244616" algn="l"/>
                <a:tab pos="7625775" algn="l"/>
              </a:tabLst>
              <a:defRPr/>
            </a:pPr>
            <a:r>
              <a:rPr lang="de-DE" sz="6600" dirty="0" err="1" smtClean="0">
                <a:solidFill>
                  <a:srgbClr val="000000"/>
                </a:solidFill>
                <a:latin typeface="DIN Alternate Medium"/>
              </a:rPr>
              <a:t>Product</a:t>
            </a:r>
            <a:r>
              <a:rPr lang="de-DE" sz="6600" dirty="0" smtClean="0">
                <a:solidFill>
                  <a:srgbClr val="000000"/>
                </a:solidFill>
                <a:latin typeface="DIN Alternate Medium"/>
              </a:rPr>
              <a:t> </a:t>
            </a:r>
            <a:r>
              <a:rPr lang="de-DE" sz="6600" dirty="0" err="1" smtClean="0">
                <a:solidFill>
                  <a:srgbClr val="000000"/>
                </a:solidFill>
                <a:latin typeface="DIN Alternate Medium"/>
              </a:rPr>
              <a:t>Overview</a:t>
            </a:r>
            <a:endParaRPr lang="de-DE" sz="6600" dirty="0">
              <a:solidFill>
                <a:srgbClr val="000000"/>
              </a:solidFill>
              <a:latin typeface="DIN Alternate Medium"/>
            </a:endParaRPr>
          </a:p>
        </p:txBody>
      </p:sp>
      <p:pic>
        <p:nvPicPr>
          <p:cNvPr id="13" name="Picture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937" y="2993626"/>
            <a:ext cx="2450814" cy="801311"/>
          </a:xfrm>
          <a:prstGeom prst="rect">
            <a:avLst/>
          </a:prstGeom>
        </p:spPr>
      </p:pic>
      <p:pic>
        <p:nvPicPr>
          <p:cNvPr id="9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292" y="3029852"/>
            <a:ext cx="2430270" cy="546211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742" y="2812012"/>
            <a:ext cx="2441170" cy="1086419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4261" y="3078733"/>
            <a:ext cx="2351160" cy="5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97521" y="3434898"/>
            <a:ext cx="17359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WEB based system architecture for on-premises or cloud usage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Scalable from an embedded server (Raspberry), local Windows PC up to a virtualized server image based on Linux OS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Support for HTML5 (</a:t>
            </a:r>
            <a:r>
              <a:rPr lang="en-US" sz="2400" dirty="0" err="1" smtClean="0">
                <a:latin typeface="Myriad Pro Light" panose="020B0403030403020204" pitchFamily="34" charset="0"/>
              </a:rPr>
              <a:t>SoC</a:t>
            </a:r>
            <a:r>
              <a:rPr lang="en-US" sz="2400" dirty="0" smtClean="0">
                <a:latin typeface="Myriad Pro Light" panose="020B0403030403020204" pitchFamily="34" charset="0"/>
              </a:rPr>
              <a:t>), Android or Windows based playout devices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457200" indent="-4572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Dashboard </a:t>
            </a:r>
            <a:r>
              <a:rPr lang="en-US" sz="2400" dirty="0" smtClean="0">
                <a:latin typeface="Myriad Pro Light" panose="020B0403030403020204" pitchFamily="34" charset="0"/>
              </a:rPr>
              <a:t>to see the status of your digital signage network and server messages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457200" indent="-457200" algn="just">
              <a:buFont typeface="Wingdings" charset="2"/>
              <a:buChar char="§"/>
            </a:pPr>
            <a:r>
              <a:rPr lang="en-GB" sz="2400" dirty="0" smtClean="0">
                <a:latin typeface="Myriad Pro Light" panose="020B0403030403020204" pitchFamily="34" charset="0"/>
              </a:rPr>
              <a:t>Content repository management and WYSIWYG playlist editor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en-GB" sz="2400" dirty="0" smtClean="0">
                <a:latin typeface="Myriad Pro Light" panose="020B0403030403020204" pitchFamily="34" charset="0"/>
              </a:rPr>
              <a:t>Support for formats such as images, videos, audios, </a:t>
            </a:r>
            <a:r>
              <a:rPr lang="en-GB" sz="2400" dirty="0">
                <a:latin typeface="Myriad Pro Light" panose="020B0403030403020204" pitchFamily="34" charset="0"/>
              </a:rPr>
              <a:t>t</a:t>
            </a:r>
            <a:r>
              <a:rPr lang="en-GB" sz="2400" dirty="0" smtClean="0">
                <a:latin typeface="Myriad Pro Light" panose="020B0403030403020204" pitchFamily="34" charset="0"/>
              </a:rPr>
              <a:t>ext, RSS ticker, browser, HTML widget, XML sources, multicast, PDF, PPT(X</a:t>
            </a:r>
            <a:r>
              <a:rPr lang="en-GB" sz="2400" dirty="0" smtClean="0">
                <a:latin typeface="Myriad Pro Light" panose="020B0403030403020204" pitchFamily="34" charset="0"/>
              </a:rPr>
              <a:t>)</a:t>
            </a:r>
            <a:endParaRPr lang="en-GB" sz="2400" dirty="0">
              <a:latin typeface="Myriad Pro Light" panose="020B0403030403020204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181" y="5810671"/>
            <a:ext cx="6450301" cy="4284966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561" y="5820905"/>
            <a:ext cx="6434891" cy="427473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0" y="464567"/>
            <a:ext cx="18291175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379867" algn="l"/>
                <a:tab pos="761027" algn="l"/>
                <a:tab pos="1142187" algn="l"/>
                <a:tab pos="1523347" algn="l"/>
                <a:tab pos="1904506" algn="l"/>
                <a:tab pos="2285666" algn="l"/>
                <a:tab pos="2668117" algn="l"/>
                <a:tab pos="3049276" algn="l"/>
                <a:tab pos="3430436" algn="l"/>
                <a:tab pos="3811595" algn="l"/>
                <a:tab pos="4192755" algn="l"/>
                <a:tab pos="4573915" algn="l"/>
                <a:tab pos="4956366" algn="l"/>
                <a:tab pos="5337526" algn="l"/>
                <a:tab pos="5718685" algn="l"/>
                <a:tab pos="6099845" algn="l"/>
                <a:tab pos="6481004" algn="l"/>
                <a:tab pos="6862164" algn="l"/>
                <a:tab pos="7244616" algn="l"/>
                <a:tab pos="7625775" algn="l"/>
              </a:tabLst>
              <a:defRPr/>
            </a:pPr>
            <a:r>
              <a:rPr lang="de-DE" sz="7200" dirty="0" smtClean="0">
                <a:solidFill>
                  <a:srgbClr val="000000"/>
                </a:solidFill>
                <a:latin typeface="DIN Alternate Medium"/>
              </a:rPr>
              <a:t>            Server Software Features</a:t>
            </a:r>
            <a:endParaRPr lang="de-DE" sz="7200" dirty="0">
              <a:solidFill>
                <a:srgbClr val="000000"/>
              </a:solidFill>
              <a:latin typeface="DIN Alternate Medium"/>
            </a:endParaRPr>
          </a:p>
        </p:txBody>
      </p:sp>
      <p:pic>
        <p:nvPicPr>
          <p:cNvPr id="13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72" y="194288"/>
            <a:ext cx="4956090" cy="1620429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697520" y="2167120"/>
            <a:ext cx="1686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latin typeface="Myriad Pro Light" panose="020B0403030403020204" pitchFamily="34" charset="0"/>
              </a:rPr>
              <a:t>The iChannel server software platform is </a:t>
            </a:r>
            <a:r>
              <a:rPr lang="en-GB" sz="2400" dirty="0" err="1" smtClean="0">
                <a:latin typeface="Myriad Pro Light" panose="020B0403030403020204" pitchFamily="34" charset="0"/>
              </a:rPr>
              <a:t>STiNO‘s</a:t>
            </a:r>
            <a:r>
              <a:rPr lang="en-GB" sz="2400" dirty="0" smtClean="0">
                <a:latin typeface="Myriad Pro Light" panose="020B0403030403020204" pitchFamily="34" charset="0"/>
              </a:rPr>
              <a:t> CMS solution for Digital Signage in the 7th generation supporting a multitude of features to accomplish the manifold requirements of digital signage and visual marketing applications. In the following you will see only some of our core features:</a:t>
            </a:r>
            <a:endParaRPr lang="en-GB" sz="2400" dirty="0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9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97521" y="3434898"/>
            <a:ext cx="6242821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§"/>
            </a:pPr>
            <a:r>
              <a:rPr lang="en-GB" sz="2400" dirty="0" smtClean="0">
                <a:latin typeface="Myriad Pro Light" panose="020B0403030403020204" pitchFamily="34" charset="0"/>
              </a:rPr>
              <a:t>Calendar </a:t>
            </a:r>
            <a:r>
              <a:rPr lang="en-GB" sz="2400" dirty="0" smtClean="0">
                <a:latin typeface="Myriad Pro Light" panose="020B0403030403020204" pitchFamily="34" charset="0"/>
              </a:rPr>
              <a:t>and </a:t>
            </a:r>
            <a:r>
              <a:rPr lang="en-GB" sz="2400" dirty="0">
                <a:latin typeface="Myriad Pro Light" panose="020B0403030403020204" pitchFamily="34" charset="0"/>
              </a:rPr>
              <a:t>c</a:t>
            </a:r>
            <a:r>
              <a:rPr lang="en-GB" sz="2400" dirty="0" smtClean="0">
                <a:latin typeface="Myriad Pro Light" panose="020B0403030403020204" pitchFamily="34" charset="0"/>
              </a:rPr>
              <a:t>ampaign management with priority and meta data based playout</a:t>
            </a:r>
            <a:endParaRPr lang="en-GB" sz="2400" dirty="0">
              <a:latin typeface="Myriad Pro Light" panose="020B0403030403020204" pitchFamily="34" charset="0"/>
            </a:endParaRPr>
          </a:p>
          <a:p>
            <a:pPr marL="457200" indent="-457200" algn="just">
              <a:buFont typeface="Wingdings" charset="2"/>
              <a:buChar char="§"/>
            </a:pPr>
            <a:r>
              <a:rPr lang="en-GB" sz="2400" dirty="0" smtClean="0">
                <a:latin typeface="Myriad Pro Light" panose="020B0403030403020204" pitchFamily="34" charset="0"/>
              </a:rPr>
              <a:t>Player management with meta data based grouping</a:t>
            </a:r>
            <a:endParaRPr lang="en-GB" sz="2400" dirty="0">
              <a:latin typeface="Myriad Pro Light" panose="020B0403030403020204" pitchFamily="34" charset="0"/>
            </a:endParaRPr>
          </a:p>
          <a:p>
            <a:pPr marL="457200" indent="-457200" algn="just">
              <a:buFont typeface="Wingdings" charset="2"/>
              <a:buChar char="§"/>
            </a:pPr>
            <a:r>
              <a:rPr lang="en-GB" sz="2400" dirty="0" smtClean="0">
                <a:latin typeface="Myriad Pro Light" panose="020B0403030403020204" pitchFamily="34" charset="0"/>
              </a:rPr>
              <a:t>Assigning user and roll permissions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en-GB" sz="2400" dirty="0" smtClean="0">
                <a:latin typeface="Myriad Pro Light" panose="020B0403030403020204" pitchFamily="34" charset="0"/>
              </a:rPr>
              <a:t>Auto-content folder for easy content change and deployment</a:t>
            </a:r>
            <a:endParaRPr lang="en-GB" sz="2400" dirty="0">
              <a:latin typeface="Myriad Pro Light" panose="020B0403030403020204" pitchFamily="34" charset="0"/>
            </a:endParaRPr>
          </a:p>
          <a:p>
            <a:pPr marL="457200" indent="-457200" algn="just">
              <a:buFont typeface="Wingdings" charset="2"/>
              <a:buChar char="§"/>
            </a:pPr>
            <a:r>
              <a:rPr lang="en-GB" sz="2400" dirty="0" smtClean="0">
                <a:latin typeface="Myriad Pro Light" panose="020B0403030403020204" pitchFamily="34" charset="0"/>
              </a:rPr>
              <a:t>Multi-account option for Digital Signage network operators</a:t>
            </a:r>
            <a:endParaRPr lang="en-GB" sz="2400" dirty="0">
              <a:latin typeface="Myriad Pro Light" panose="020B0403030403020204" pitchFamily="34" charset="0"/>
            </a:endParaRPr>
          </a:p>
          <a:p>
            <a:pPr marL="457200" indent="-457200" algn="just">
              <a:buFont typeface="Wingdings" charset="2"/>
              <a:buChar char="§"/>
            </a:pPr>
            <a:r>
              <a:rPr lang="en-GB" sz="2400" dirty="0" smtClean="0">
                <a:latin typeface="Myriad Pro Light" panose="020B0403030403020204" pitchFamily="34" charset="0"/>
              </a:rPr>
              <a:t>Optional support for kiosk and multi touch playlists for interactive applications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0" y="464567"/>
            <a:ext cx="18291175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379867" algn="l"/>
                <a:tab pos="761027" algn="l"/>
                <a:tab pos="1142187" algn="l"/>
                <a:tab pos="1523347" algn="l"/>
                <a:tab pos="1904506" algn="l"/>
                <a:tab pos="2285666" algn="l"/>
                <a:tab pos="2668117" algn="l"/>
                <a:tab pos="3049276" algn="l"/>
                <a:tab pos="3430436" algn="l"/>
                <a:tab pos="3811595" algn="l"/>
                <a:tab pos="4192755" algn="l"/>
                <a:tab pos="4573915" algn="l"/>
                <a:tab pos="4956366" algn="l"/>
                <a:tab pos="5337526" algn="l"/>
                <a:tab pos="5718685" algn="l"/>
                <a:tab pos="6099845" algn="l"/>
                <a:tab pos="6481004" algn="l"/>
                <a:tab pos="6862164" algn="l"/>
                <a:tab pos="7244616" algn="l"/>
                <a:tab pos="7625775" algn="l"/>
              </a:tabLst>
              <a:defRPr/>
            </a:pPr>
            <a:r>
              <a:rPr lang="de-DE" sz="7200" dirty="0" smtClean="0">
                <a:solidFill>
                  <a:srgbClr val="000000"/>
                </a:solidFill>
                <a:latin typeface="DIN Alternate Medium"/>
              </a:rPr>
              <a:t>            Server Software Features</a:t>
            </a:r>
            <a:endParaRPr lang="de-DE" sz="7200" dirty="0">
              <a:solidFill>
                <a:srgbClr val="000000"/>
              </a:solidFill>
              <a:latin typeface="DIN Alternate Medium"/>
            </a:endParaRPr>
          </a:p>
        </p:txBody>
      </p:sp>
      <p:pic>
        <p:nvPicPr>
          <p:cNvPr id="13" name="Picture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72" y="194288"/>
            <a:ext cx="4956090" cy="1620429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697520" y="2167120"/>
            <a:ext cx="1686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latin typeface="Myriad Pro Light" panose="020B0403030403020204" pitchFamily="34" charset="0"/>
              </a:rPr>
              <a:t>The iChannel server software platform is </a:t>
            </a:r>
            <a:r>
              <a:rPr lang="en-GB" sz="2400" dirty="0" err="1" smtClean="0">
                <a:latin typeface="Myriad Pro Light" panose="020B0403030403020204" pitchFamily="34" charset="0"/>
              </a:rPr>
              <a:t>STiNO‘s</a:t>
            </a:r>
            <a:r>
              <a:rPr lang="en-GB" sz="2400" dirty="0" smtClean="0">
                <a:latin typeface="Myriad Pro Light" panose="020B0403030403020204" pitchFamily="34" charset="0"/>
              </a:rPr>
              <a:t> CMS solution for Digital Signage in the 7th generation supporting a multitude of features to accomplish the manifold requirements of digital signage and visual marketing applications. In the following you will see only some of our core features:</a:t>
            </a:r>
            <a:endParaRPr lang="en-GB" sz="2400" dirty="0">
              <a:latin typeface="Myriad Pro Light" panose="020B0403030403020204" pitchFamily="34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57" y="3060277"/>
            <a:ext cx="10870681" cy="58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122560" y="2921926"/>
            <a:ext cx="105848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Myriad Pro Light" panose="020B0403030403020204" pitchFamily="34" charset="0"/>
              </a:rPr>
              <a:t>Digital Media Player Software </a:t>
            </a:r>
            <a:r>
              <a:rPr lang="en-US" sz="4400" dirty="0" smtClean="0">
                <a:latin typeface="Myriad Pro Light" panose="020B0403030403020204" pitchFamily="34" charset="0"/>
              </a:rPr>
              <a:t>for Windows </a:t>
            </a:r>
            <a:r>
              <a:rPr lang="en-US" sz="4400" dirty="0" smtClean="0">
                <a:latin typeface="Myriad Pro Light" panose="020B0403030403020204" pitchFamily="34" charset="0"/>
              </a:rPr>
              <a:t>PC</a:t>
            </a:r>
            <a:r>
              <a:rPr lang="ru-RU" sz="4400" dirty="0" smtClean="0">
                <a:latin typeface="Myriad Pro Light" panose="020B0403030403020204" pitchFamily="34" charset="0"/>
              </a:rPr>
              <a:t> </a:t>
            </a:r>
            <a:r>
              <a:rPr lang="en-US" sz="4400" dirty="0" smtClean="0">
                <a:latin typeface="Myriad Pro Light" panose="020B0403030403020204" pitchFamily="34" charset="0"/>
              </a:rPr>
              <a:t>supports next features: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5527" y="4199982"/>
            <a:ext cx="8381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Windows </a:t>
            </a:r>
            <a:r>
              <a:rPr lang="en-US" sz="2400" dirty="0">
                <a:latin typeface="Myriad Pro Light" panose="020B0403030403020204" pitchFamily="34" charset="0"/>
              </a:rPr>
              <a:t>7/10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V</a:t>
            </a:r>
            <a:r>
              <a:rPr lang="en-US" sz="2400" dirty="0" smtClean="0">
                <a:latin typeface="Myriad Pro Light" panose="020B0403030403020204" pitchFamily="34" charset="0"/>
              </a:rPr>
              <a:t>arious </a:t>
            </a:r>
            <a:r>
              <a:rPr lang="en-US" sz="2400" dirty="0" smtClean="0">
                <a:latin typeface="Myriad Pro Light" panose="020B0403030403020204" pitchFamily="34" charset="0"/>
              </a:rPr>
              <a:t>content formats such as images, videos, </a:t>
            </a:r>
            <a:r>
              <a:rPr lang="en-US" sz="2400" dirty="0">
                <a:latin typeface="Myriad Pro Light" panose="020B0403030403020204" pitchFamily="34" charset="0"/>
              </a:rPr>
              <a:t>t</a:t>
            </a:r>
            <a:r>
              <a:rPr lang="en-US" sz="2400" dirty="0" smtClean="0">
                <a:latin typeface="Myriad Pro Light" panose="020B0403030403020204" pitchFamily="34" charset="0"/>
              </a:rPr>
              <a:t>ext</a:t>
            </a:r>
            <a:r>
              <a:rPr lang="en-US" sz="2400" dirty="0">
                <a:latin typeface="Myriad Pro Light" panose="020B0403030403020204" pitchFamily="34" charset="0"/>
              </a:rPr>
              <a:t>, RSS </a:t>
            </a:r>
            <a:r>
              <a:rPr lang="en-US" sz="2400" dirty="0" smtClean="0">
                <a:latin typeface="Myriad Pro Light" panose="020B0403030403020204" pitchFamily="34" charset="0"/>
              </a:rPr>
              <a:t>ticker</a:t>
            </a:r>
            <a:r>
              <a:rPr lang="en-US" sz="2400" dirty="0">
                <a:latin typeface="Myriad Pro Light" panose="020B0403030403020204" pitchFamily="34" charset="0"/>
              </a:rPr>
              <a:t>, HTML, </a:t>
            </a:r>
            <a:r>
              <a:rPr lang="en-US" sz="2400" dirty="0" smtClean="0">
                <a:latin typeface="Myriad Pro Light" panose="020B0403030403020204" pitchFamily="34" charset="0"/>
              </a:rPr>
              <a:t>multicast</a:t>
            </a:r>
            <a:r>
              <a:rPr lang="en-US" sz="2400" dirty="0">
                <a:latin typeface="Myriad Pro Light" panose="020B0403030403020204" pitchFamily="34" charset="0"/>
              </a:rPr>
              <a:t>, PDF, PPT(X)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Watchdog </a:t>
            </a:r>
            <a:r>
              <a:rPr lang="en-US" sz="2400" dirty="0" smtClean="0">
                <a:latin typeface="Myriad Pro Light" panose="020B0403030403020204" pitchFamily="34" charset="0"/>
              </a:rPr>
              <a:t>with auto-update function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Screenshot </a:t>
            </a:r>
            <a:r>
              <a:rPr lang="en-US" sz="2400" dirty="0" smtClean="0">
                <a:latin typeface="Myriad Pro Light" panose="020B0403030403020204" pitchFamily="34" charset="0"/>
              </a:rPr>
              <a:t>function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 </a:t>
            </a:r>
            <a:r>
              <a:rPr lang="en-US" sz="2400" dirty="0" smtClean="0">
                <a:latin typeface="Myriad Pro Light" panose="020B0403030403020204" pitchFamily="34" charset="0"/>
              </a:rPr>
              <a:t>F</a:t>
            </a:r>
            <a:r>
              <a:rPr lang="en-US" sz="2400" dirty="0" smtClean="0">
                <a:latin typeface="Myriad Pro Light" panose="020B0403030403020204" pitchFamily="34" charset="0"/>
              </a:rPr>
              <a:t>ull-screen</a:t>
            </a:r>
            <a:r>
              <a:rPr lang="en-US" sz="2400" dirty="0" smtClean="0">
                <a:latin typeface="Myriad Pro Light" panose="020B0403030403020204" pitchFamily="34" charset="0"/>
              </a:rPr>
              <a:t>, single and multi-slide playlists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I</a:t>
            </a:r>
            <a:r>
              <a:rPr lang="en-US" sz="2400" dirty="0" smtClean="0">
                <a:latin typeface="Myriad Pro Light" panose="020B0403030403020204" pitchFamily="34" charset="0"/>
              </a:rPr>
              <a:t>nteractive </a:t>
            </a:r>
            <a:r>
              <a:rPr lang="en-US" sz="2400" dirty="0" smtClean="0">
                <a:latin typeface="Myriad Pro Light" panose="020B0403030403020204" pitchFamily="34" charset="0"/>
              </a:rPr>
              <a:t>menu and multi touch playlists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A</a:t>
            </a:r>
            <a:r>
              <a:rPr lang="en-US" sz="2400" dirty="0" smtClean="0">
                <a:latin typeface="Myriad Pro Light" panose="020B0403030403020204" pitchFamily="34" charset="0"/>
              </a:rPr>
              <a:t>nimated </a:t>
            </a:r>
            <a:r>
              <a:rPr lang="en-US" sz="2400" dirty="0" smtClean="0">
                <a:latin typeface="Myriad Pro Light" panose="020B0403030403020204" pitchFamily="34" charset="0"/>
              </a:rPr>
              <a:t>text and image objects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I</a:t>
            </a:r>
            <a:r>
              <a:rPr lang="en-US" sz="2400" dirty="0" smtClean="0">
                <a:latin typeface="Myriad Pro Light" panose="020B0403030403020204" pitchFamily="34" charset="0"/>
              </a:rPr>
              <a:t>mage </a:t>
            </a:r>
            <a:r>
              <a:rPr lang="en-US" sz="2400" dirty="0">
                <a:latin typeface="Myriad Pro Light" panose="020B0403030403020204" pitchFamily="34" charset="0"/>
              </a:rPr>
              <a:t>o</a:t>
            </a:r>
            <a:r>
              <a:rPr lang="en-US" sz="2400" dirty="0" smtClean="0">
                <a:latin typeface="Myriad Pro Light" panose="020B0403030403020204" pitchFamily="34" charset="0"/>
              </a:rPr>
              <a:t>verlays on top of video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P</a:t>
            </a:r>
            <a:r>
              <a:rPr lang="en-US" sz="2400" dirty="0" smtClean="0">
                <a:latin typeface="Myriad Pro Light" panose="020B0403030403020204" pitchFamily="34" charset="0"/>
              </a:rPr>
              <a:t>ortrait </a:t>
            </a:r>
            <a:r>
              <a:rPr lang="en-US" sz="2400" dirty="0" smtClean="0">
                <a:latin typeface="Myriad Pro Light" panose="020B0403030403020204" pitchFamily="34" charset="0"/>
              </a:rPr>
              <a:t>screen rotation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Video </a:t>
            </a:r>
            <a:r>
              <a:rPr lang="en-US" sz="2400" dirty="0" smtClean="0">
                <a:latin typeface="Myriad Pro Light" panose="020B0403030403020204" pitchFamily="34" charset="0"/>
              </a:rPr>
              <a:t>Wall with multi-headed graphic cards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S</a:t>
            </a:r>
            <a:r>
              <a:rPr lang="en-US" sz="2400" dirty="0" smtClean="0">
                <a:latin typeface="Myriad Pro Light" panose="020B0403030403020204" pitchFamily="34" charset="0"/>
              </a:rPr>
              <a:t>cheduled </a:t>
            </a:r>
            <a:r>
              <a:rPr lang="en-US" sz="2400" dirty="0" smtClean="0">
                <a:latin typeface="Myriad Pro Light" panose="020B0403030403020204" pitchFamily="34" charset="0"/>
              </a:rPr>
              <a:t>screen on/off via </a:t>
            </a:r>
            <a:r>
              <a:rPr lang="en-US" sz="2400" dirty="0">
                <a:latin typeface="Myriad Pro Light" panose="020B0403030403020204" pitchFamily="34" charset="0"/>
              </a:rPr>
              <a:t>RS232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3113"/>
            <a:ext cx="1084535" cy="1084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35" y="1954140"/>
            <a:ext cx="1053508" cy="1053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503" y="1976440"/>
            <a:ext cx="1053508" cy="1053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669" y="1976440"/>
            <a:ext cx="1031208" cy="1031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859" y="1972608"/>
            <a:ext cx="1038872" cy="10388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855" y="1989534"/>
            <a:ext cx="1027320" cy="10273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086" y="1670067"/>
            <a:ext cx="5096254" cy="1666254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-15775" y="485257"/>
            <a:ext cx="18291175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379867" algn="l"/>
                <a:tab pos="761027" algn="l"/>
                <a:tab pos="1142187" algn="l"/>
                <a:tab pos="1523347" algn="l"/>
                <a:tab pos="1904506" algn="l"/>
                <a:tab pos="2285666" algn="l"/>
                <a:tab pos="2668117" algn="l"/>
                <a:tab pos="3049276" algn="l"/>
                <a:tab pos="3430436" algn="l"/>
                <a:tab pos="3811595" algn="l"/>
                <a:tab pos="4192755" algn="l"/>
                <a:tab pos="4573915" algn="l"/>
                <a:tab pos="4956366" algn="l"/>
                <a:tab pos="5337526" algn="l"/>
                <a:tab pos="5718685" algn="l"/>
                <a:tab pos="6099845" algn="l"/>
                <a:tab pos="6481004" algn="l"/>
                <a:tab pos="6862164" algn="l"/>
                <a:tab pos="7244616" algn="l"/>
                <a:tab pos="7625775" algn="l"/>
              </a:tabLst>
              <a:defRPr/>
            </a:pPr>
            <a:r>
              <a:rPr lang="de-DE" sz="7200" dirty="0" smtClean="0">
                <a:solidFill>
                  <a:srgbClr val="000000"/>
                </a:solidFill>
                <a:latin typeface="DIN Alternate Medium"/>
              </a:rPr>
              <a:t>DMP-W Windows Player Software</a:t>
            </a:r>
            <a:endParaRPr lang="de-DE" sz="7200" dirty="0">
              <a:solidFill>
                <a:srgbClr val="000000"/>
              </a:solidFill>
              <a:latin typeface="DIN Alternate Medium"/>
            </a:endParaRPr>
          </a:p>
          <a:p>
            <a:pPr algn="ctr"/>
            <a:endParaRPr lang="de-DE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Alternate Medium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2" y="4357877"/>
            <a:ext cx="8114122" cy="43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804687" y="2519831"/>
            <a:ext cx="96054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Myriad Pro Light" panose="020B0403030403020204" pitchFamily="34" charset="0"/>
              </a:rPr>
              <a:t>Digital Media Player Software </a:t>
            </a:r>
            <a:r>
              <a:rPr lang="en-US" sz="4400" dirty="0" smtClean="0">
                <a:latin typeface="Myriad Pro Light" panose="020B0403030403020204" pitchFamily="34" charset="0"/>
              </a:rPr>
              <a:t>for Android Media Player or all-in-one </a:t>
            </a:r>
            <a:r>
              <a:rPr lang="en-US" sz="4400" dirty="0" smtClean="0">
                <a:latin typeface="Myriad Pro Light" panose="020B0403030403020204" pitchFamily="34" charset="0"/>
              </a:rPr>
              <a:t>Tablets supports next features: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5427" y="4767119"/>
            <a:ext cx="10306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Android </a:t>
            </a:r>
            <a:r>
              <a:rPr lang="en-US" sz="2400" dirty="0" smtClean="0">
                <a:latin typeface="Myriad Pro Light" panose="020B0403030403020204" pitchFamily="34" charset="0"/>
              </a:rPr>
              <a:t>4.x, 5.x, 6.x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V</a:t>
            </a:r>
            <a:r>
              <a:rPr lang="en-US" sz="2400" dirty="0" smtClean="0">
                <a:latin typeface="Myriad Pro Light" panose="020B0403030403020204" pitchFamily="34" charset="0"/>
              </a:rPr>
              <a:t>arious </a:t>
            </a:r>
            <a:r>
              <a:rPr lang="en-US" sz="2400" dirty="0">
                <a:latin typeface="Myriad Pro Light" panose="020B0403030403020204" pitchFamily="34" charset="0"/>
              </a:rPr>
              <a:t>content formats such as </a:t>
            </a:r>
            <a:r>
              <a:rPr lang="en-US" sz="2400" dirty="0" smtClean="0">
                <a:latin typeface="Myriad Pro Light" panose="020B0403030403020204" pitchFamily="34" charset="0"/>
              </a:rPr>
              <a:t>images, videos, audios, </a:t>
            </a:r>
            <a:r>
              <a:rPr lang="en-US" sz="2400" dirty="0">
                <a:latin typeface="Myriad Pro Light" panose="020B0403030403020204" pitchFamily="34" charset="0"/>
              </a:rPr>
              <a:t>t</a:t>
            </a:r>
            <a:r>
              <a:rPr lang="en-US" sz="2400" dirty="0" smtClean="0">
                <a:latin typeface="Myriad Pro Light" panose="020B0403030403020204" pitchFamily="34" charset="0"/>
              </a:rPr>
              <a:t>ext</a:t>
            </a:r>
            <a:r>
              <a:rPr lang="en-US" sz="2400" dirty="0">
                <a:latin typeface="Myriad Pro Light" panose="020B0403030403020204" pitchFamily="34" charset="0"/>
              </a:rPr>
              <a:t>, RSS </a:t>
            </a:r>
            <a:r>
              <a:rPr lang="en-US" sz="2400" dirty="0" smtClean="0">
                <a:latin typeface="Myriad Pro Light" panose="020B0403030403020204" pitchFamily="34" charset="0"/>
              </a:rPr>
              <a:t>ticker</a:t>
            </a:r>
            <a:r>
              <a:rPr lang="en-US" sz="2400" dirty="0">
                <a:latin typeface="Myriad Pro Light" panose="020B0403030403020204" pitchFamily="34" charset="0"/>
              </a:rPr>
              <a:t>, </a:t>
            </a:r>
            <a:r>
              <a:rPr lang="en-US" sz="2400" dirty="0" smtClean="0">
                <a:latin typeface="Myriad Pro Light" panose="020B0403030403020204" pitchFamily="34" charset="0"/>
              </a:rPr>
              <a:t>HTML</a:t>
            </a: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Screenshot </a:t>
            </a:r>
            <a:r>
              <a:rPr lang="en-US" sz="2400" dirty="0" smtClean="0">
                <a:latin typeface="Myriad Pro Light" panose="020B0403030403020204" pitchFamily="34" charset="0"/>
              </a:rPr>
              <a:t>function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F</a:t>
            </a:r>
            <a:r>
              <a:rPr lang="en-US" sz="2400" dirty="0" smtClean="0">
                <a:latin typeface="Myriad Pro Light" panose="020B0403030403020204" pitchFamily="34" charset="0"/>
              </a:rPr>
              <a:t>ull-screen</a:t>
            </a:r>
            <a:r>
              <a:rPr lang="en-US" sz="2400" dirty="0">
                <a:latin typeface="Myriad Pro Light" panose="020B0403030403020204" pitchFamily="34" charset="0"/>
              </a:rPr>
              <a:t>, single and multi-slide playlists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I</a:t>
            </a:r>
            <a:r>
              <a:rPr lang="en-US" sz="2400" dirty="0" smtClean="0">
                <a:latin typeface="Myriad Pro Light" panose="020B0403030403020204" pitchFamily="34" charset="0"/>
              </a:rPr>
              <a:t>nteractive </a:t>
            </a:r>
            <a:r>
              <a:rPr lang="en-US" sz="2400" dirty="0">
                <a:latin typeface="Myriad Pro Light" panose="020B0403030403020204" pitchFamily="34" charset="0"/>
              </a:rPr>
              <a:t>menu </a:t>
            </a:r>
            <a:r>
              <a:rPr lang="en-US" sz="2400" dirty="0" smtClean="0">
                <a:latin typeface="Myriad Pro Light" panose="020B0403030403020204" pitchFamily="34" charset="0"/>
              </a:rPr>
              <a:t>playlists</a:t>
            </a:r>
            <a:endParaRPr lang="en-US" sz="2400" dirty="0">
              <a:latin typeface="Myriad Pro Light" panose="020B0403030403020204" pitchFamily="34" charset="0"/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A</a:t>
            </a:r>
            <a:r>
              <a:rPr lang="en-US" sz="2400" dirty="0" smtClean="0">
                <a:latin typeface="Myriad Pro Light" panose="020B0403030403020204" pitchFamily="34" charset="0"/>
              </a:rPr>
              <a:t>nimated </a:t>
            </a:r>
            <a:r>
              <a:rPr lang="en-US" sz="2400" dirty="0">
                <a:latin typeface="Myriad Pro Light" panose="020B0403030403020204" pitchFamily="34" charset="0"/>
              </a:rPr>
              <a:t>text and image objects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I</a:t>
            </a:r>
            <a:r>
              <a:rPr lang="en-US" sz="2400" dirty="0" smtClean="0">
                <a:latin typeface="Myriad Pro Light" panose="020B0403030403020204" pitchFamily="34" charset="0"/>
              </a:rPr>
              <a:t>mage </a:t>
            </a:r>
            <a:r>
              <a:rPr lang="en-US" sz="2400" dirty="0">
                <a:latin typeface="Myriad Pro Light" panose="020B0403030403020204" pitchFamily="34" charset="0"/>
              </a:rPr>
              <a:t>overlays on top of video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P</a:t>
            </a:r>
            <a:r>
              <a:rPr lang="en-US" sz="2400" dirty="0" smtClean="0">
                <a:latin typeface="Myriad Pro Light" panose="020B0403030403020204" pitchFamily="34" charset="0"/>
              </a:rPr>
              <a:t>ortrait </a:t>
            </a:r>
            <a:r>
              <a:rPr lang="en-US" sz="2400" dirty="0">
                <a:latin typeface="Myriad Pro Light" panose="020B0403030403020204" pitchFamily="34" charset="0"/>
              </a:rPr>
              <a:t>screen rotation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>
                <a:latin typeface="Myriad Pro Light" panose="020B0403030403020204" pitchFamily="34" charset="0"/>
              </a:rPr>
              <a:t>S</a:t>
            </a:r>
            <a:r>
              <a:rPr lang="en-US" sz="2400" dirty="0" smtClean="0">
                <a:latin typeface="Myriad Pro Light" panose="020B0403030403020204" pitchFamily="34" charset="0"/>
              </a:rPr>
              <a:t>cheduled </a:t>
            </a:r>
            <a:r>
              <a:rPr lang="en-US" sz="2400" dirty="0">
                <a:latin typeface="Myriad Pro Light" panose="020B0403030403020204" pitchFamily="34" charset="0"/>
              </a:rPr>
              <a:t>screen on/off via RS232</a:t>
            </a:r>
          </a:p>
          <a:p>
            <a:pPr marL="365217" indent="-365217" algn="just">
              <a:buFont typeface="Wingdings" charset="2"/>
              <a:buChar char="§"/>
            </a:pPr>
            <a:r>
              <a:rPr lang="en-US" sz="2400" dirty="0" smtClean="0">
                <a:latin typeface="Myriad Pro Light" panose="020B0403030403020204" pitchFamily="34" charset="0"/>
              </a:rPr>
              <a:t>STiNO Launcher to lock down Android for interactive applications</a:t>
            </a:r>
            <a:endParaRPr lang="en-US" sz="2400" dirty="0">
              <a:latin typeface="Myriad Pro Light" panose="020B04030304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35" y="1894842"/>
            <a:ext cx="1053508" cy="1053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127" y="1917271"/>
            <a:ext cx="1053508" cy="10535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187" y="1917271"/>
            <a:ext cx="1027320" cy="10273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2" y="1912788"/>
            <a:ext cx="1043355" cy="10433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460" y="1247743"/>
            <a:ext cx="5096254" cy="16662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9329"/>
            <a:ext cx="1084535" cy="1084535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0" y="462761"/>
            <a:ext cx="18011572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379867" algn="l"/>
                <a:tab pos="761027" algn="l"/>
                <a:tab pos="1142187" algn="l"/>
                <a:tab pos="1523347" algn="l"/>
                <a:tab pos="1904506" algn="l"/>
                <a:tab pos="2285666" algn="l"/>
                <a:tab pos="2668117" algn="l"/>
                <a:tab pos="3049276" algn="l"/>
                <a:tab pos="3430436" algn="l"/>
                <a:tab pos="3811595" algn="l"/>
                <a:tab pos="4192755" algn="l"/>
                <a:tab pos="4573915" algn="l"/>
                <a:tab pos="4956366" algn="l"/>
                <a:tab pos="5337526" algn="l"/>
                <a:tab pos="5718685" algn="l"/>
                <a:tab pos="6099845" algn="l"/>
                <a:tab pos="6481004" algn="l"/>
                <a:tab pos="6862164" algn="l"/>
                <a:tab pos="7244616" algn="l"/>
                <a:tab pos="7625775" algn="l"/>
              </a:tabLst>
              <a:defRPr/>
            </a:pPr>
            <a:r>
              <a:rPr lang="de-DE" sz="7200" dirty="0" smtClean="0">
                <a:solidFill>
                  <a:srgbClr val="000000"/>
                </a:solidFill>
                <a:latin typeface="DIN Alternate Medium"/>
              </a:rPr>
              <a:t>DMP-A Android Player Software</a:t>
            </a:r>
            <a:endParaRPr lang="de-DE" sz="7200" dirty="0">
              <a:solidFill>
                <a:srgbClr val="000000"/>
              </a:solidFill>
              <a:latin typeface="DIN Alternate Medium"/>
            </a:endParaRPr>
          </a:p>
          <a:p>
            <a:pPr algn="ctr"/>
            <a:endParaRPr lang="de-DE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Alternate Medium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952" y="1917271"/>
            <a:ext cx="1038872" cy="1038872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5" y="3711100"/>
            <a:ext cx="7513316" cy="404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TEMPLATE" val="1"/>
  <p:tag name="XMLURL" val="http://"/>
  <p:tag name="REFRESHINTERVAL" val="1"/>
  <p:tag name="AMOUNTOFDAYS" val="7"/>
  <p:tag name="DATEFORMAT" val="d.m.Y"/>
  <p:tag name="TIMEFORMAT" val="H:m"/>
  <p:tag name="STARTEDEVENTS" val="True"/>
  <p:tag name="SLIDEMODE" val="False"/>
  <p:tag name="EVENTSPERPAGE" val="1"/>
  <p:tag name="EVENTSPERPAGESTATIC" val="1"/>
  <p:tag name="USER" val="franz"/>
  <p:tag name="PASSWORD" val="franz123"/>
  <p:tag name="ADDRESS" val="http://85.25.144.105:6666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894</Words>
  <Application>Microsoft Macintosh PowerPoint</Application>
  <PresentationFormat>Другой</PresentationFormat>
  <Paragraphs>126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Courier New</vt:lpstr>
      <vt:lpstr>DIN Alternate Medium</vt:lpstr>
      <vt:lpstr>Myriad Pro Light</vt:lpstr>
      <vt:lpstr>Wingdings</vt:lpstr>
      <vt:lpstr>Arial</vt:lpstr>
      <vt:lpstr>Larissa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Frost-RL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laptop</dc:creator>
  <cp:lastModifiedBy>пользователь Microsoft Office</cp:lastModifiedBy>
  <cp:revision>569</cp:revision>
  <cp:lastPrinted>2017-05-14T14:11:13Z</cp:lastPrinted>
  <dcterms:created xsi:type="dcterms:W3CDTF">2012-08-25T12:22:05Z</dcterms:created>
  <dcterms:modified xsi:type="dcterms:W3CDTF">2017-11-24T09:22:34Z</dcterms:modified>
</cp:coreProperties>
</file>