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8" r:id="rId5"/>
    <p:sldId id="260" r:id="rId6"/>
    <p:sldId id="261" r:id="rId7"/>
    <p:sldId id="262" r:id="rId8"/>
    <p:sldId id="264" r:id="rId9"/>
    <p:sldId id="265" r:id="rId10"/>
    <p:sldId id="263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4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F9392215-9057-417C-BB92-ACB42B13661B}" type="datetimeFigureOut">
              <a:rPr lang="ru-RU" smtClean="0"/>
              <a:pPr/>
              <a:t>10.05.2018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C51D492D-AE8C-4F74-BF70-F5508C08E7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92215-9057-417C-BB92-ACB42B13661B}" type="datetimeFigureOut">
              <a:rPr lang="ru-RU" smtClean="0"/>
              <a:pPr/>
              <a:t>10.05.2018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D492D-AE8C-4F74-BF70-F5508C08E7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92215-9057-417C-BB92-ACB42B13661B}" type="datetimeFigureOut">
              <a:rPr lang="ru-RU" smtClean="0"/>
              <a:pPr/>
              <a:t>10.05.2018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D492D-AE8C-4F74-BF70-F5508C08E7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F9392215-9057-417C-BB92-ACB42B13661B}" type="datetimeFigureOut">
              <a:rPr lang="ru-RU" smtClean="0"/>
              <a:pPr/>
              <a:t>10.05.2018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D492D-AE8C-4F74-BF70-F5508C08E7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F9392215-9057-417C-BB92-ACB42B13661B}" type="datetimeFigureOut">
              <a:rPr lang="ru-RU" smtClean="0"/>
              <a:pPr/>
              <a:t>10.05.2018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C51D492D-AE8C-4F74-BF70-F5508C08E7D5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F9392215-9057-417C-BB92-ACB42B13661B}" type="datetimeFigureOut">
              <a:rPr lang="ru-RU" smtClean="0"/>
              <a:pPr/>
              <a:t>10.05.2018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C51D492D-AE8C-4F74-BF70-F5508C08E7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F9392215-9057-417C-BB92-ACB42B13661B}" type="datetimeFigureOut">
              <a:rPr lang="ru-RU" smtClean="0"/>
              <a:pPr/>
              <a:t>10.05.2018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C51D492D-AE8C-4F74-BF70-F5508C08E7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92215-9057-417C-BB92-ACB42B13661B}" type="datetimeFigureOut">
              <a:rPr lang="ru-RU" smtClean="0"/>
              <a:pPr/>
              <a:t>10.05.2018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D492D-AE8C-4F74-BF70-F5508C08E7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F9392215-9057-417C-BB92-ACB42B13661B}" type="datetimeFigureOut">
              <a:rPr lang="ru-RU" smtClean="0"/>
              <a:pPr/>
              <a:t>10.05.2018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C51D492D-AE8C-4F74-BF70-F5508C08E7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F9392215-9057-417C-BB92-ACB42B13661B}" type="datetimeFigureOut">
              <a:rPr lang="ru-RU" smtClean="0"/>
              <a:pPr/>
              <a:t>10.05.2018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C51D492D-AE8C-4F74-BF70-F5508C08E7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F9392215-9057-417C-BB92-ACB42B13661B}" type="datetimeFigureOut">
              <a:rPr lang="ru-RU" smtClean="0"/>
              <a:pPr/>
              <a:t>10.05.2018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C51D492D-AE8C-4F74-BF70-F5508C08E7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F9392215-9057-417C-BB92-ACB42B13661B}" type="datetimeFigureOut">
              <a:rPr lang="ru-RU" smtClean="0"/>
              <a:pPr/>
              <a:t>10.05.2018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C51D492D-AE8C-4F74-BF70-F5508C08E7D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6IIrOI4yjc" TargetMode="External"/><Relationship Id="rId2" Type="http://schemas.openxmlformats.org/officeDocument/2006/relationships/hyperlink" Target="https://www.youtube.com/watch?v=nIytZCsRErg&amp;feature=youtu.be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hyperlink" Target="https://www.youtube.com/watch?v=RmTQWkGRgsE&amp;feature=youtu.be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1628801"/>
            <a:ext cx="8350944" cy="864096"/>
          </a:xfrm>
        </p:spPr>
        <p:txBody>
          <a:bodyPr/>
          <a:lstStyle/>
          <a:p>
            <a:pPr algn="ctr"/>
            <a:r>
              <a:rPr lang="en-US" b="1" dirty="0" smtClean="0"/>
              <a:t>ADMITEREA 2018</a:t>
            </a:r>
            <a:endParaRPr lang="ru-RU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2924944"/>
            <a:ext cx="8568952" cy="2042816"/>
          </a:xfrm>
        </p:spPr>
        <p:txBody>
          <a:bodyPr>
            <a:normAutofit lnSpcReduction="10000"/>
          </a:bodyPr>
          <a:lstStyle/>
          <a:p>
            <a:pPr algn="ctr"/>
            <a:r>
              <a:rPr lang="ro-RO" sz="3200" b="1" dirty="0" smtClean="0">
                <a:solidFill>
                  <a:srgbClr val="00B050"/>
                </a:solidFill>
              </a:rPr>
              <a:t>UNIVERSITATE DE STAT DIN MOLDOVA</a:t>
            </a:r>
          </a:p>
          <a:p>
            <a:pPr algn="ctr"/>
            <a:endParaRPr lang="ro-RO" b="1" dirty="0" smtClean="0"/>
          </a:p>
          <a:p>
            <a:pPr algn="ctr"/>
            <a:r>
              <a:rPr lang="en-US" sz="3600" b="1" dirty="0" smtClean="0"/>
              <a:t>FACULTATEA </a:t>
            </a:r>
            <a:endParaRPr lang="ro-RO" sz="3600" b="1" dirty="0" smtClean="0"/>
          </a:p>
          <a:p>
            <a:pPr algn="ctr"/>
            <a:r>
              <a:rPr lang="en-US" sz="3600" b="1" dirty="0" smtClean="0"/>
              <a:t>DE MATEMATIC</a:t>
            </a:r>
            <a:r>
              <a:rPr lang="ro-RO" sz="3600" b="1" dirty="0" smtClean="0"/>
              <a:t>Ă ȘI INFORMATICĂ</a:t>
            </a:r>
            <a:endParaRPr lang="ru-RU" sz="3600" b="1" dirty="0"/>
          </a:p>
        </p:txBody>
      </p:sp>
      <p:pic>
        <p:nvPicPr>
          <p:cNvPr id="4" name="Picture 5" descr="Pictur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836712"/>
            <a:ext cx="1146175" cy="162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Matematic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980728"/>
            <a:ext cx="1337111" cy="1297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2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476672"/>
            <a:ext cx="8568952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4763" algn="ctr">
              <a:defRPr/>
            </a:pPr>
            <a:r>
              <a:rPr lang="ro-RO" sz="4400" dirty="0" smtClean="0">
                <a:solidFill>
                  <a:srgbClr val="FFFF00"/>
                </a:solidFill>
                <a:latin typeface="Georgia" pitchFamily="18" charset="0"/>
                <a:cs typeface="Times New Roman"/>
              </a:rPr>
              <a:t>ȘI VEI OBȚINE </a:t>
            </a:r>
          </a:p>
          <a:p>
            <a:pPr marL="174625" indent="4763" algn="ctr">
              <a:defRPr/>
            </a:pPr>
            <a:endParaRPr lang="ro-RO" sz="4400" dirty="0" smtClean="0">
              <a:solidFill>
                <a:srgbClr val="FFFF00"/>
              </a:solidFill>
              <a:latin typeface="Georgia" pitchFamily="18" charset="0"/>
              <a:cs typeface="Times New Roman"/>
            </a:endParaRPr>
          </a:p>
          <a:p>
            <a:pPr marL="174625" indent="4763" algn="ctr">
              <a:defRPr/>
            </a:pPr>
            <a:endParaRPr lang="ro-RO" sz="1400" dirty="0" smtClean="0">
              <a:solidFill>
                <a:srgbClr val="FFFF00"/>
              </a:solidFill>
              <a:latin typeface="Georgia" pitchFamily="18" charset="0"/>
              <a:cs typeface="Times New Roman"/>
            </a:endParaRPr>
          </a:p>
          <a:p>
            <a:pPr marL="714375" indent="-534988">
              <a:buFont typeface="Wingdings" pitchFamily="2" charset="2"/>
              <a:buChar char="Ø"/>
              <a:defRPr/>
            </a:pPr>
            <a:r>
              <a:rPr lang="ro-RO" sz="3200" dirty="0">
                <a:latin typeface="Georgia" pitchFamily="18" charset="0"/>
                <a:cs typeface="Times New Roman"/>
              </a:rPr>
              <a:t>O DIPLOMĂ RECUNOSCUTĂ ȘI APRECIATĂ ÎN ȚARĂ ȘI ÎN </a:t>
            </a:r>
            <a:r>
              <a:rPr lang="ro-RO" sz="3200" dirty="0" smtClean="0">
                <a:latin typeface="Georgia" pitchFamily="18" charset="0"/>
                <a:cs typeface="Times New Roman"/>
              </a:rPr>
              <a:t>STRĂINĂTATE</a:t>
            </a:r>
          </a:p>
          <a:p>
            <a:pPr marL="714375" indent="-534988">
              <a:defRPr/>
            </a:pPr>
            <a:endParaRPr lang="ro-RO" sz="1400" dirty="0" smtClean="0">
              <a:latin typeface="Georgia" pitchFamily="18" charset="0"/>
              <a:cs typeface="Times New Roman"/>
            </a:endParaRPr>
          </a:p>
          <a:p>
            <a:pPr marL="714375" indent="-534988">
              <a:buFont typeface="Wingdings" pitchFamily="2" charset="2"/>
              <a:buChar char="Ø"/>
              <a:defRPr/>
            </a:pPr>
            <a:r>
              <a:rPr lang="ro-RO" sz="3200" dirty="0" smtClean="0">
                <a:latin typeface="Georgia" pitchFamily="18" charset="0"/>
                <a:cs typeface="Times New Roman"/>
              </a:rPr>
              <a:t>UN LOC DE MUNCĂ ASIGURAT</a:t>
            </a:r>
          </a:p>
          <a:p>
            <a:pPr marL="714375" indent="-534988">
              <a:buFont typeface="Wingdings" pitchFamily="2" charset="2"/>
              <a:buChar char="Ø"/>
              <a:defRPr/>
            </a:pPr>
            <a:endParaRPr lang="ro-RO" sz="1400" dirty="0">
              <a:latin typeface="Georgia" pitchFamily="18" charset="0"/>
              <a:cs typeface="Times New Roman"/>
            </a:endParaRPr>
          </a:p>
          <a:p>
            <a:pPr marL="714375" indent="-534988">
              <a:buFont typeface="Wingdings" pitchFamily="2" charset="2"/>
              <a:buChar char="Ø"/>
              <a:defRPr/>
            </a:pPr>
            <a:r>
              <a:rPr lang="ro-RO" sz="3200" dirty="0" smtClean="0">
                <a:latin typeface="Georgia" pitchFamily="18" charset="0"/>
                <a:cs typeface="Times New Roman"/>
              </a:rPr>
              <a:t>O CARIERĂ DE SUCCES</a:t>
            </a:r>
            <a:endParaRPr lang="ro-RO" sz="3200" dirty="0">
              <a:latin typeface="Georgia" pitchFamily="18" charset="0"/>
              <a:cs typeface="Times New Roman"/>
            </a:endParaRPr>
          </a:p>
          <a:p>
            <a:endParaRPr lang="ru-RU" sz="2800" dirty="0"/>
          </a:p>
        </p:txBody>
      </p:sp>
    </p:spTree>
  </p:cSld>
  <p:clrMapOvr>
    <a:masterClrMapping/>
  </p:clrMapOvr>
  <p:transition spd="med" advClick="0" advTm="2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85728"/>
            <a:ext cx="914400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4763" algn="ctr">
              <a:defRPr/>
            </a:pPr>
            <a:r>
              <a:rPr lang="ro-RO" sz="4400" dirty="0" smtClean="0">
                <a:solidFill>
                  <a:srgbClr val="FFFF00"/>
                </a:solidFill>
                <a:latin typeface="Georgia" pitchFamily="18" charset="0"/>
                <a:cs typeface="Times New Roman"/>
              </a:rPr>
              <a:t>STUDENȚI DE IERI</a:t>
            </a:r>
            <a:r>
              <a:rPr lang="ro-RO" sz="4400" dirty="0" smtClean="0">
                <a:solidFill>
                  <a:srgbClr val="FFFF00"/>
                </a:solidFill>
                <a:latin typeface="Georgia" pitchFamily="18" charset="0"/>
                <a:cs typeface="Times New Roman"/>
              </a:rPr>
              <a:t>…</a:t>
            </a:r>
            <a:endParaRPr lang="en-US" sz="4400" dirty="0" smtClean="0">
              <a:solidFill>
                <a:srgbClr val="FFFF00"/>
              </a:solidFill>
              <a:latin typeface="Georgia" pitchFamily="18" charset="0"/>
              <a:cs typeface="Times New Roman"/>
            </a:endParaRPr>
          </a:p>
          <a:p>
            <a:pPr marL="174625" indent="4763" algn="ctr">
              <a:defRPr/>
            </a:pPr>
            <a:r>
              <a:rPr lang="en-GB" sz="2000" b="1" dirty="0" smtClean="0">
                <a:hlinkClick r:id="rId2"/>
              </a:rPr>
              <a:t>https://</a:t>
            </a:r>
            <a:r>
              <a:rPr lang="en-GB" sz="2000" b="1" dirty="0" smtClean="0">
                <a:hlinkClick r:id="rId2"/>
              </a:rPr>
              <a:t>www.youtube.com/watch?v=nIytZCsRErg&amp;feature=youtu.be</a:t>
            </a:r>
            <a:endParaRPr lang="en-GB" sz="2000" b="1" dirty="0" smtClean="0"/>
          </a:p>
          <a:p>
            <a:pPr marL="174625" indent="4763" algn="ctr">
              <a:defRPr/>
            </a:pPr>
            <a:endParaRPr lang="en-GB" sz="2000" b="1" dirty="0" smtClean="0"/>
          </a:p>
          <a:p>
            <a:pPr algn="ctr"/>
            <a:r>
              <a:rPr lang="en-GB" sz="2000" b="1" dirty="0" smtClean="0">
                <a:hlinkClick r:id="rId3"/>
              </a:rPr>
              <a:t>https://www.youtube.com/watch?v=u6IIrOI4yjc</a:t>
            </a:r>
            <a:endParaRPr lang="en-GB" sz="2000" b="1" dirty="0" smtClean="0"/>
          </a:p>
          <a:p>
            <a:r>
              <a:rPr lang="en-GB" sz="2000" dirty="0" smtClean="0"/>
              <a:t/>
            </a:r>
            <a:br>
              <a:rPr lang="en-GB" sz="2000" dirty="0" smtClean="0"/>
            </a:br>
            <a:endParaRPr lang="en-GB" sz="2000" b="1" dirty="0" smtClean="0"/>
          </a:p>
          <a:p>
            <a:pPr marL="174625" indent="4763" algn="ctr">
              <a:defRPr/>
            </a:pPr>
            <a:endParaRPr lang="en-GB" sz="2000" b="1" dirty="0" smtClean="0"/>
          </a:p>
          <a:p>
            <a:pPr marL="174625" indent="4763" algn="ctr">
              <a:defRPr/>
            </a:pPr>
            <a:r>
              <a:rPr lang="en-GB" sz="4400" dirty="0" smtClean="0"/>
              <a:t/>
            </a:r>
            <a:br>
              <a:rPr lang="en-GB" sz="4400" dirty="0" smtClean="0"/>
            </a:br>
            <a:endParaRPr lang="en-GB" sz="4400" dirty="0" smtClean="0"/>
          </a:p>
          <a:p>
            <a:pPr marL="174625" indent="4763" algn="ctr">
              <a:defRPr/>
            </a:pPr>
            <a:endParaRPr lang="en-US" sz="4400" dirty="0" smtClean="0">
              <a:solidFill>
                <a:srgbClr val="FFFF00"/>
              </a:solidFill>
              <a:latin typeface="Georgia" pitchFamily="18" charset="0"/>
              <a:cs typeface="Times New Roman"/>
            </a:endParaRPr>
          </a:p>
          <a:p>
            <a:pPr marL="174625" indent="4763" algn="ctr">
              <a:defRPr/>
            </a:pPr>
            <a:endParaRPr lang="ro-RO" sz="3200" dirty="0">
              <a:latin typeface="Georgia" pitchFamily="18" charset="0"/>
              <a:cs typeface="Times New Roman"/>
            </a:endParaRPr>
          </a:p>
          <a:p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2071678"/>
            <a:ext cx="91440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4763" algn="ctr">
              <a:defRPr/>
            </a:pPr>
            <a:r>
              <a:rPr lang="ro-RO" sz="4400" dirty="0" smtClean="0">
                <a:solidFill>
                  <a:srgbClr val="FFFF00"/>
                </a:solidFill>
                <a:latin typeface="Georgia" pitchFamily="18" charset="0"/>
                <a:cs typeface="Times New Roman"/>
              </a:rPr>
              <a:t>STUDENȚI DE AZI</a:t>
            </a:r>
            <a:r>
              <a:rPr lang="ro-RO" sz="4400" dirty="0" smtClean="0">
                <a:solidFill>
                  <a:srgbClr val="FFFF00"/>
                </a:solidFill>
                <a:latin typeface="Georgia" pitchFamily="18" charset="0"/>
                <a:cs typeface="Times New Roman"/>
              </a:rPr>
              <a:t>…</a:t>
            </a:r>
            <a:endParaRPr lang="en-US" sz="4400" dirty="0" smtClean="0">
              <a:solidFill>
                <a:srgbClr val="FFFF00"/>
              </a:solidFill>
              <a:latin typeface="Georgia" pitchFamily="18" charset="0"/>
              <a:cs typeface="Times New Roman"/>
            </a:endParaRPr>
          </a:p>
          <a:p>
            <a:pPr marL="174625" indent="4763" algn="ctr">
              <a:defRPr/>
            </a:pPr>
            <a:r>
              <a:rPr lang="en-GB" sz="2000" b="1" dirty="0" smtClean="0">
                <a:hlinkClick r:id="rId4"/>
              </a:rPr>
              <a:t>https://</a:t>
            </a:r>
            <a:r>
              <a:rPr lang="en-GB" sz="2000" b="1" dirty="0" smtClean="0">
                <a:hlinkClick r:id="rId4"/>
              </a:rPr>
              <a:t>www.youtube.com/watch?v=RmTQWkGRgsE&amp;feature=youtu.be</a:t>
            </a:r>
            <a:r>
              <a:rPr lang="en-GB" sz="2000" b="1" dirty="0" smtClean="0"/>
              <a:t> </a:t>
            </a:r>
            <a:endParaRPr lang="en-GB" sz="2000" b="1" dirty="0" smtClean="0"/>
          </a:p>
          <a:p>
            <a:pPr marL="174625" indent="4763" algn="ctr">
              <a:defRPr/>
            </a:pPr>
            <a:endParaRPr lang="ro-RO" sz="4400" dirty="0" smtClean="0">
              <a:solidFill>
                <a:srgbClr val="FFFF00"/>
              </a:solidFill>
              <a:latin typeface="Georgia" pitchFamily="18" charset="0"/>
              <a:cs typeface="Times New Roman"/>
            </a:endParaRPr>
          </a:p>
          <a:p>
            <a:endParaRPr lang="ru-RU" sz="2800" dirty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rgbClr val="1155CC"/>
                </a:solidFill>
                <a:effectLst/>
                <a:latin typeface="HelveticaNeue"/>
                <a:cs typeface="Arial" pitchFamily="34" charset="0"/>
                <a:hlinkClick r:id="rId3"/>
              </a:rPr>
              <a:t>https://www.youtube.com/watch?v=u6IIrOI4yjc</a:t>
            </a:r>
            <a:endParaRPr kumimoji="0" lang="ru-RU" sz="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rgbClr val="1155CC"/>
                </a:solidFill>
                <a:effectLst/>
                <a:latin typeface="HelveticaNeue"/>
                <a:cs typeface="Arial" pitchFamily="34" charset="0"/>
                <a:hlinkClick r:id="rId3"/>
              </a:rPr>
              <a:t>https://www.youtube.com/watch?v=u6IIrOI4yjc</a:t>
            </a:r>
            <a:endParaRPr kumimoji="0" lang="ru-RU" sz="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Объект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43174" y="3643314"/>
            <a:ext cx="3891746" cy="2592288"/>
          </a:xfrm>
          <a:prstGeom prst="rect">
            <a:avLst/>
          </a:prstGeom>
        </p:spPr>
      </p:pic>
    </p:spTree>
  </p:cSld>
  <p:clrMapOvr>
    <a:masterClrMapping/>
  </p:clrMapOvr>
  <p:transition advClick="0" advTm="2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4000"/>
                            </p:stCondLst>
                            <p:childTnLst>
                              <p:par>
                                <p:cTn id="4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76673"/>
            <a:ext cx="82809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3200" cap="all" dirty="0" smtClean="0">
                <a:solidFill>
                  <a:srgbClr val="FFFF00"/>
                </a:solidFill>
                <a:latin typeface="Georgia" pitchFamily="18" charset="0"/>
              </a:rPr>
              <a:t>Dacă ești tentat de simbolul maiestos </a:t>
            </a:r>
            <a:r>
              <a:rPr lang="ro-RO" sz="4800" cap="all" dirty="0" smtClean="0">
                <a:solidFill>
                  <a:srgbClr val="FFFF00"/>
                </a:solidFill>
                <a:latin typeface="Georgia" pitchFamily="18" charset="0"/>
                <a:cs typeface="Times New Roman"/>
              </a:rPr>
              <a:t>∞</a:t>
            </a:r>
            <a:endParaRPr lang="ro-RO" sz="4800" cap="all" dirty="0" smtClean="0">
              <a:latin typeface="Georgia" pitchFamily="18" charset="0"/>
              <a:cs typeface="Times New Roman"/>
            </a:endParaRPr>
          </a:p>
          <a:p>
            <a:endParaRPr lang="ru-RU" sz="2800" dirty="0"/>
          </a:p>
        </p:txBody>
      </p:sp>
      <p:pic>
        <p:nvPicPr>
          <p:cNvPr id="3" name="Рисунок 2" descr="Hancu-Boris-Seminar"/>
          <p:cNvPicPr/>
          <p:nvPr/>
        </p:nvPicPr>
        <p:blipFill>
          <a:blip r:embed="rId2" cstate="print"/>
          <a:srcRect r="11104" b="-3543"/>
          <a:stretch>
            <a:fillRect/>
          </a:stretch>
        </p:blipFill>
        <p:spPr bwMode="auto">
          <a:xfrm>
            <a:off x="3779912" y="1772816"/>
            <a:ext cx="4863930" cy="3753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95536" y="2924944"/>
            <a:ext cx="33843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3200" cap="all" dirty="0">
                <a:solidFill>
                  <a:srgbClr val="FFFF00"/>
                </a:solidFill>
                <a:latin typeface="Georgia" pitchFamily="18" charset="0"/>
              </a:rPr>
              <a:t>Dacă vrei să devii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9512" y="5517232"/>
            <a:ext cx="8784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o-RO" sz="4400" dirty="0" smtClean="0">
                <a:latin typeface="Georgia" pitchFamily="18" charset="0"/>
                <a:cs typeface="Times New Roman"/>
              </a:rPr>
              <a:t>magul limbajelor de programare</a:t>
            </a:r>
          </a:p>
          <a:p>
            <a:endParaRPr lang="ru-RU" sz="2800" dirty="0"/>
          </a:p>
        </p:txBody>
      </p:sp>
    </p:spTree>
  </p:cSld>
  <p:clrMapOvr>
    <a:masterClrMapping/>
  </p:clrMapOvr>
  <p:transition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4" grpId="0" build="allAtOnce"/>
      <p:bldP spid="5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476672"/>
            <a:ext cx="8136904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4988" indent="-534988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Ø"/>
              <a:defRPr/>
            </a:pPr>
            <a:r>
              <a:rPr lang="vi-VN" sz="4400" dirty="0">
                <a:latin typeface="Georgia" pitchFamily="18" charset="0"/>
                <a:cs typeface="Times New Roman"/>
              </a:rPr>
              <a:t>administrator de baze de date</a:t>
            </a:r>
          </a:p>
          <a:p>
            <a:pPr marL="534988" indent="-534988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Ø"/>
              <a:defRPr/>
            </a:pPr>
            <a:r>
              <a:rPr lang="vi-VN" sz="4400" dirty="0">
                <a:latin typeface="Georgia" pitchFamily="18" charset="0"/>
                <a:cs typeface="Times New Roman"/>
              </a:rPr>
              <a:t>analist şi proiectant de sisteme informatice</a:t>
            </a:r>
          </a:p>
          <a:p>
            <a:pPr marL="534988" indent="-534988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Ø"/>
              <a:defRPr/>
            </a:pPr>
            <a:r>
              <a:rPr lang="vi-VN" sz="4400" dirty="0" smtClean="0">
                <a:latin typeface="Georgia" pitchFamily="18" charset="0"/>
                <a:cs typeface="Times New Roman"/>
              </a:rPr>
              <a:t>operator </a:t>
            </a:r>
            <a:r>
              <a:rPr lang="vi-VN" sz="4400" dirty="0">
                <a:latin typeface="Georgia" pitchFamily="18" charset="0"/>
                <a:cs typeface="Times New Roman"/>
              </a:rPr>
              <a:t>de sistem</a:t>
            </a:r>
          </a:p>
          <a:p>
            <a:pPr marL="534988" indent="-534988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Ø"/>
              <a:defRPr/>
            </a:pPr>
            <a:r>
              <a:rPr lang="vi-VN" sz="4400" dirty="0" smtClean="0">
                <a:latin typeface="Georgia" pitchFamily="18" charset="0"/>
                <a:cs typeface="Times New Roman"/>
              </a:rPr>
              <a:t>administrator </a:t>
            </a:r>
            <a:r>
              <a:rPr lang="vi-VN" sz="4400" dirty="0">
                <a:latin typeface="Georgia" pitchFamily="18" charset="0"/>
                <a:cs typeface="Times New Roman"/>
              </a:rPr>
              <a:t>de reţea</a:t>
            </a:r>
          </a:p>
          <a:p>
            <a:pPr marL="534988" indent="-534988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Ø"/>
              <a:defRPr/>
            </a:pPr>
            <a:r>
              <a:rPr lang="vi-VN" sz="4400" dirty="0">
                <a:latin typeface="Georgia" pitchFamily="18" charset="0"/>
                <a:cs typeface="Times New Roman"/>
              </a:rPr>
              <a:t>dezvoltator de software</a:t>
            </a:r>
          </a:p>
          <a:p>
            <a:endParaRPr lang="ru-RU" sz="2800" dirty="0"/>
          </a:p>
        </p:txBody>
      </p:sp>
    </p:spTree>
  </p:cSld>
  <p:clrMapOvr>
    <a:masterClrMapping/>
  </p:clrMapOvr>
  <p:transition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476672"/>
            <a:ext cx="8136904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4988" indent="-534988">
              <a:buFont typeface="Wingdings" pitchFamily="2" charset="2"/>
              <a:buChar char="Ø"/>
              <a:defRPr/>
            </a:pPr>
            <a:r>
              <a:rPr lang="ro-RO" sz="4400" dirty="0" smtClean="0">
                <a:latin typeface="Georgia" pitchFamily="18" charset="0"/>
                <a:cs typeface="Times New Roman"/>
              </a:rPr>
              <a:t>manager al resurselor informaţionale/sistemelor informatice</a:t>
            </a:r>
          </a:p>
          <a:p>
            <a:pPr marL="534988" indent="-534988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ro-RO" sz="4400" dirty="0" smtClean="0">
                <a:latin typeface="Georgia" pitchFamily="18" charset="0"/>
                <a:cs typeface="Times New Roman"/>
              </a:rPr>
              <a:t>matematician</a:t>
            </a:r>
          </a:p>
          <a:p>
            <a:pPr marL="534988" indent="-534988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ro-RO" sz="4400" dirty="0" smtClean="0">
                <a:latin typeface="Georgia" pitchFamily="18" charset="0"/>
                <a:cs typeface="Times New Roman"/>
              </a:rPr>
              <a:t>matematician-programator</a:t>
            </a:r>
          </a:p>
          <a:p>
            <a:pPr marL="534988" indent="-534988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ro-RO" sz="4400" dirty="0" smtClean="0">
                <a:latin typeface="Georgia" pitchFamily="18" charset="0"/>
                <a:cs typeface="Times New Roman"/>
              </a:rPr>
              <a:t>matematician-analist</a:t>
            </a:r>
          </a:p>
          <a:p>
            <a:pPr marL="534988" indent="-534988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vi-VN" sz="4400" dirty="0" smtClean="0">
                <a:latin typeface="Georgia" pitchFamily="18" charset="0"/>
                <a:cs typeface="Times New Roman"/>
              </a:rPr>
              <a:t>profesor de matematică</a:t>
            </a:r>
            <a:r>
              <a:rPr lang="ro-RO" sz="4400" dirty="0" smtClean="0">
                <a:latin typeface="Georgia" pitchFamily="18" charset="0"/>
                <a:cs typeface="Times New Roman"/>
              </a:rPr>
              <a:t>/informatică</a:t>
            </a:r>
            <a:endParaRPr lang="vi-VN" sz="4400" dirty="0" smtClean="0">
              <a:latin typeface="Georgia" pitchFamily="18" charset="0"/>
              <a:cs typeface="Times New Roman"/>
            </a:endParaRPr>
          </a:p>
          <a:p>
            <a:endParaRPr lang="ru-RU" sz="2800" dirty="0"/>
          </a:p>
        </p:txBody>
      </p:sp>
    </p:spTree>
  </p:cSld>
  <p:clrMapOvr>
    <a:masterClrMapping/>
  </p:clrMapOvr>
  <p:transition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476673"/>
            <a:ext cx="856895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4988" indent="-534988" algn="ctr">
              <a:defRPr/>
            </a:pPr>
            <a:r>
              <a:rPr lang="ro-RO" sz="4400" dirty="0" smtClean="0">
                <a:latin typeface="Georgia" pitchFamily="18" charset="0"/>
                <a:cs typeface="Times New Roman"/>
              </a:rPr>
              <a:t>URMEAZĂ-ȚI STUDIILE LA</a:t>
            </a:r>
          </a:p>
          <a:p>
            <a:pPr marL="534988" indent="-534988" algn="ctr">
              <a:defRPr/>
            </a:pPr>
            <a:r>
              <a:rPr lang="ro-RO" sz="4400" dirty="0" smtClean="0">
                <a:solidFill>
                  <a:srgbClr val="FFFF00"/>
                </a:solidFill>
                <a:latin typeface="Georgia" pitchFamily="18" charset="0"/>
                <a:cs typeface="Times New Roman"/>
              </a:rPr>
              <a:t>FACULTATEA </a:t>
            </a:r>
          </a:p>
          <a:p>
            <a:pPr marL="534988" indent="-534988" algn="ctr">
              <a:defRPr/>
            </a:pPr>
            <a:r>
              <a:rPr lang="ro-RO" sz="4400" dirty="0" smtClean="0">
                <a:solidFill>
                  <a:srgbClr val="FFFF00"/>
                </a:solidFill>
                <a:latin typeface="Georgia" pitchFamily="18" charset="0"/>
                <a:cs typeface="Times New Roman"/>
              </a:rPr>
              <a:t>DE MATEMATICĂ </a:t>
            </a:r>
          </a:p>
          <a:p>
            <a:pPr marL="534988" indent="-534988" algn="ctr">
              <a:defRPr/>
            </a:pPr>
            <a:r>
              <a:rPr lang="ro-RO" sz="4400" dirty="0" smtClean="0">
                <a:solidFill>
                  <a:srgbClr val="FFFF00"/>
                </a:solidFill>
                <a:latin typeface="Georgia" pitchFamily="18" charset="0"/>
                <a:cs typeface="Times New Roman"/>
              </a:rPr>
              <a:t>ȘI INFORMATICĂ</a:t>
            </a:r>
            <a:endParaRPr lang="ru-RU" sz="2800" dirty="0"/>
          </a:p>
        </p:txBody>
      </p:sp>
      <p:pic>
        <p:nvPicPr>
          <p:cNvPr id="6146" name="Picture 2" descr="Slide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501008"/>
            <a:ext cx="7925139" cy="223224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83568" y="5733256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3600" dirty="0" err="1" smtClean="0">
                <a:latin typeface="Georgia" pitchFamily="18" charset="0"/>
              </a:rPr>
              <a:t>fmi.usm.md</a:t>
            </a:r>
            <a:endParaRPr lang="ru-RU" sz="3600" dirty="0">
              <a:latin typeface="Georgia" pitchFamily="18" charset="0"/>
            </a:endParaRPr>
          </a:p>
        </p:txBody>
      </p:sp>
    </p:spTree>
  </p:cSld>
  <p:clrMapOvr>
    <a:masterClrMapping/>
  </p:clrMapOvr>
  <p:transition spd="med" advClick="0" advTm="2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240804"/>
            <a:ext cx="856895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4988" indent="-534988" algn="ctr">
              <a:defRPr/>
            </a:pPr>
            <a:r>
              <a:rPr lang="ro-RO" sz="4400" dirty="0" smtClean="0">
                <a:solidFill>
                  <a:srgbClr val="FFFF00"/>
                </a:solidFill>
                <a:latin typeface="Georgia" pitchFamily="18" charset="0"/>
                <a:cs typeface="Times New Roman"/>
              </a:rPr>
              <a:t>VEI BENEFICIA DE:</a:t>
            </a:r>
          </a:p>
          <a:p>
            <a:pPr marL="534988" indent="-534988">
              <a:buFont typeface="Wingdings" pitchFamily="2" charset="2"/>
              <a:buChar char="Ø"/>
              <a:defRPr/>
            </a:pPr>
            <a:r>
              <a:rPr lang="ro-RO" sz="4400" dirty="0" smtClean="0">
                <a:latin typeface="Georgia" pitchFamily="18" charset="0"/>
                <a:cs typeface="Times New Roman"/>
              </a:rPr>
              <a:t>un mediu academic stimulativ</a:t>
            </a:r>
          </a:p>
          <a:p>
            <a:pPr marL="534988" indent="-534988">
              <a:buFont typeface="Wingdings" pitchFamily="2" charset="2"/>
              <a:buChar char="Ø"/>
              <a:defRPr/>
            </a:pPr>
            <a:r>
              <a:rPr lang="ro-RO" sz="4400" dirty="0" smtClean="0">
                <a:latin typeface="Georgia" pitchFamily="18" charset="0"/>
                <a:cs typeface="Times New Roman"/>
              </a:rPr>
              <a:t>laboratoare performante</a:t>
            </a:r>
          </a:p>
          <a:p>
            <a:pPr marL="534988" indent="-534988">
              <a:buFont typeface="Wingdings" pitchFamily="2" charset="2"/>
              <a:buChar char="Ø"/>
              <a:defRPr/>
            </a:pPr>
            <a:r>
              <a:rPr lang="ro-RO" sz="4400" dirty="0" smtClean="0">
                <a:latin typeface="Georgia" pitchFamily="18" charset="0"/>
                <a:cs typeface="Times New Roman"/>
              </a:rPr>
              <a:t>cursuri interesante și actuale</a:t>
            </a:r>
          </a:p>
          <a:p>
            <a:pPr marL="534988" indent="-534988">
              <a:buFont typeface="Wingdings" pitchFamily="2" charset="2"/>
              <a:buChar char="Ø"/>
              <a:defRPr/>
            </a:pPr>
            <a:r>
              <a:rPr lang="ro-RO" sz="4400" dirty="0" smtClean="0">
                <a:latin typeface="Georgia" pitchFamily="18" charset="0"/>
                <a:cs typeface="Times New Roman"/>
              </a:rPr>
              <a:t>stagii de practică în companii de vârf</a:t>
            </a:r>
          </a:p>
          <a:p>
            <a:pPr marL="534988" indent="-534988">
              <a:buFont typeface="Wingdings" pitchFamily="2" charset="2"/>
              <a:buChar char="Ø"/>
              <a:defRPr/>
            </a:pPr>
            <a:r>
              <a:rPr lang="ro-RO" sz="4400" dirty="0" smtClean="0">
                <a:latin typeface="Georgia" pitchFamily="18" charset="0"/>
                <a:cs typeface="Times New Roman"/>
              </a:rPr>
              <a:t>burse de mobilitate în străinătate</a:t>
            </a:r>
          </a:p>
          <a:p>
            <a:pPr marL="534988" indent="-534988">
              <a:buFont typeface="Wingdings" pitchFamily="2" charset="2"/>
              <a:buChar char="Ø"/>
              <a:defRPr/>
            </a:pPr>
            <a:r>
              <a:rPr lang="ro-RO" sz="4400" dirty="0" smtClean="0">
                <a:latin typeface="Georgia" pitchFamily="18" charset="0"/>
                <a:cs typeface="Times New Roman"/>
              </a:rPr>
              <a:t>cămine renovate</a:t>
            </a:r>
            <a:endParaRPr lang="ru-RU" sz="2800" dirty="0"/>
          </a:p>
        </p:txBody>
      </p:sp>
    </p:spTree>
  </p:cSld>
  <p:clrMapOvr>
    <a:masterClrMapping/>
  </p:clrMapOvr>
  <p:transition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76672"/>
            <a:ext cx="828092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4988" indent="-534988" algn="ctr">
              <a:defRPr/>
            </a:pPr>
            <a:r>
              <a:rPr lang="ro-RO" sz="4400" dirty="0" smtClean="0">
                <a:solidFill>
                  <a:srgbClr val="FFFF00"/>
                </a:solidFill>
                <a:latin typeface="Georgia" pitchFamily="18" charset="0"/>
                <a:cs typeface="Times New Roman"/>
              </a:rPr>
              <a:t>ALEGE UNUL DINTRE PROGRAMELE</a:t>
            </a:r>
          </a:p>
          <a:p>
            <a:pPr marL="534988" indent="-534988" algn="ctr">
              <a:defRPr/>
            </a:pPr>
            <a:endParaRPr lang="ro-RO" sz="1400" dirty="0" smtClean="0">
              <a:latin typeface="Georgia" pitchFamily="18" charset="0"/>
              <a:cs typeface="Times New Roman"/>
            </a:endParaRPr>
          </a:p>
          <a:p>
            <a:pPr marL="628650" indent="-357188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ro-RO" sz="3200" dirty="0" smtClean="0">
                <a:latin typeface="Georgia" pitchFamily="18" charset="0"/>
                <a:cs typeface="Times New Roman"/>
              </a:rPr>
              <a:t>MATEMATICĂ</a:t>
            </a:r>
            <a:endParaRPr lang="ro-RO" sz="3200" dirty="0">
              <a:latin typeface="Georgia" pitchFamily="18" charset="0"/>
              <a:cs typeface="Times New Roman"/>
            </a:endParaRPr>
          </a:p>
          <a:p>
            <a:pPr marL="628650" indent="-357188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ro-RO" sz="3200" dirty="0">
                <a:latin typeface="Georgia" pitchFamily="18" charset="0"/>
                <a:cs typeface="Times New Roman"/>
              </a:rPr>
              <a:t>MATEMATICĂ APLICATĂ</a:t>
            </a:r>
          </a:p>
          <a:p>
            <a:pPr marL="628650" indent="-357188">
              <a:spcBef>
                <a:spcPts val="600"/>
              </a:spcBef>
              <a:spcAft>
                <a:spcPts val="600"/>
              </a:spcAft>
              <a:defRPr/>
            </a:pPr>
            <a:endParaRPr lang="ro-RO" sz="1400" dirty="0" smtClean="0">
              <a:latin typeface="Georgia" pitchFamily="18" charset="0"/>
              <a:cs typeface="Times New Roman"/>
            </a:endParaRPr>
          </a:p>
          <a:p>
            <a:pPr marL="628650" indent="-357188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ro-RO" sz="3200" dirty="0" smtClean="0">
                <a:latin typeface="Georgia" pitchFamily="18" charset="0"/>
                <a:cs typeface="Times New Roman"/>
              </a:rPr>
              <a:t>INFORMATICĂ</a:t>
            </a:r>
          </a:p>
          <a:p>
            <a:pPr marL="1079500" lvl="0" indent="-449263">
              <a:buFont typeface="Wingdings" pitchFamily="2" charset="2"/>
              <a:buChar char="Ø"/>
            </a:pPr>
            <a:r>
              <a:rPr lang="ro-RO" sz="3200" b="1" dirty="0">
                <a:solidFill>
                  <a:srgbClr val="FFFF00"/>
                </a:solidFill>
                <a:latin typeface="Georgia" pitchFamily="18" charset="0"/>
              </a:rPr>
              <a:t>Tehnologii Informaționale </a:t>
            </a:r>
            <a:r>
              <a:rPr lang="ro-RO" sz="3200" b="1" dirty="0" smtClean="0">
                <a:solidFill>
                  <a:srgbClr val="FFFF00"/>
                </a:solidFill>
                <a:latin typeface="Georgia" pitchFamily="18" charset="0"/>
              </a:rPr>
              <a:t>și Paradigme </a:t>
            </a:r>
            <a:r>
              <a:rPr lang="ro-RO" sz="3200" b="1" dirty="0">
                <a:solidFill>
                  <a:srgbClr val="FFFF00"/>
                </a:solidFill>
                <a:latin typeface="Georgia" pitchFamily="18" charset="0"/>
              </a:rPr>
              <a:t>de </a:t>
            </a:r>
            <a:r>
              <a:rPr lang="ro-RO" sz="3200" b="1" dirty="0" smtClean="0">
                <a:solidFill>
                  <a:srgbClr val="FFFF00"/>
                </a:solidFill>
                <a:latin typeface="Georgia" pitchFamily="18" charset="0"/>
              </a:rPr>
              <a:t>Programare</a:t>
            </a:r>
            <a:endParaRPr lang="ro-RO" sz="3200" dirty="0" smtClean="0">
              <a:solidFill>
                <a:srgbClr val="FFFF00"/>
              </a:solidFill>
              <a:latin typeface="Georgia" pitchFamily="18" charset="0"/>
            </a:endParaRPr>
          </a:p>
          <a:p>
            <a:pPr marL="1079500" lvl="0" indent="-449263">
              <a:buFont typeface="Wingdings" pitchFamily="2" charset="2"/>
              <a:buChar char="Ø"/>
            </a:pPr>
            <a:r>
              <a:rPr lang="ro-RO" sz="3200" b="1" dirty="0" smtClean="0">
                <a:solidFill>
                  <a:srgbClr val="FFFF00"/>
                </a:solidFill>
                <a:latin typeface="Georgia" pitchFamily="18" charset="0"/>
              </a:rPr>
              <a:t>Elaborare </a:t>
            </a:r>
            <a:r>
              <a:rPr lang="ro-RO" sz="3200" b="1" dirty="0">
                <a:solidFill>
                  <a:srgbClr val="FFFF00"/>
                </a:solidFill>
                <a:latin typeface="Georgia" pitchFamily="18" charset="0"/>
              </a:rPr>
              <a:t>și gestionare a sistemelor </a:t>
            </a:r>
            <a:r>
              <a:rPr lang="ro-RO" sz="3200" b="1" dirty="0" smtClean="0">
                <a:solidFill>
                  <a:srgbClr val="FFFF00"/>
                </a:solidFill>
                <a:latin typeface="Georgia" pitchFamily="18" charset="0"/>
              </a:rPr>
              <a:t>informatice</a:t>
            </a:r>
            <a:endParaRPr lang="ru-RU" sz="3200" dirty="0">
              <a:solidFill>
                <a:srgbClr val="FFFF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spd="med" advClick="0" advTm="2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476672"/>
            <a:ext cx="8568952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4988" indent="-534988" algn="ctr">
              <a:defRPr/>
            </a:pPr>
            <a:endParaRPr lang="ro-RO" sz="1400" dirty="0" smtClean="0">
              <a:latin typeface="Georgia" pitchFamily="18" charset="0"/>
              <a:cs typeface="Times New Roman"/>
            </a:endParaRPr>
          </a:p>
          <a:p>
            <a:pPr marL="628650" indent="-357188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ro-RO" sz="3200" dirty="0" smtClean="0">
                <a:latin typeface="Georgia" pitchFamily="18" charset="0"/>
                <a:cs typeface="Times New Roman"/>
              </a:rPr>
              <a:t>INFORMATICĂ APLICATĂ</a:t>
            </a:r>
          </a:p>
          <a:p>
            <a:pPr marL="628650" indent="-357188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defRPr/>
            </a:pPr>
            <a:endParaRPr lang="ro-RO" sz="1400" dirty="0" smtClean="0">
              <a:latin typeface="Georgia" pitchFamily="18" charset="0"/>
              <a:cs typeface="Times New Roman"/>
            </a:endParaRPr>
          </a:p>
          <a:p>
            <a:pPr marL="1079500" lvl="0" indent="-449263">
              <a:buFont typeface="Wingdings" pitchFamily="2" charset="2"/>
              <a:buChar char="Ø"/>
            </a:pPr>
            <a:r>
              <a:rPr lang="ro-RO" sz="3200" b="1" dirty="0">
                <a:solidFill>
                  <a:srgbClr val="FFFF00"/>
                </a:solidFill>
                <a:latin typeface="Georgia" pitchFamily="18" charset="0"/>
              </a:rPr>
              <a:t>Design Informațional și </a:t>
            </a:r>
            <a:r>
              <a:rPr lang="ro-RO" sz="3200" b="1" dirty="0" smtClean="0">
                <a:solidFill>
                  <a:srgbClr val="FFFF00"/>
                </a:solidFill>
                <a:latin typeface="Georgia" pitchFamily="18" charset="0"/>
              </a:rPr>
              <a:t>Grafic</a:t>
            </a:r>
          </a:p>
          <a:p>
            <a:pPr marL="1079500" lvl="0" indent="-449263">
              <a:buFont typeface="Wingdings" pitchFamily="2" charset="2"/>
              <a:buChar char="Ø"/>
            </a:pPr>
            <a:r>
              <a:rPr lang="ro-RO" sz="3200" b="1" dirty="0" smtClean="0">
                <a:solidFill>
                  <a:srgbClr val="FFFF00"/>
                </a:solidFill>
                <a:latin typeface="Georgia" pitchFamily="18" charset="0"/>
              </a:rPr>
              <a:t>Securitatea Informației</a:t>
            </a:r>
          </a:p>
          <a:p>
            <a:pPr marL="1079500" lvl="0" indent="-449263"/>
            <a:endParaRPr lang="ro-RO" sz="2400" b="1" dirty="0">
              <a:solidFill>
                <a:schemeClr val="accent2">
                  <a:lumMod val="60000"/>
                  <a:lumOff val="40000"/>
                </a:schemeClr>
              </a:solidFill>
              <a:latin typeface="Georgia" pitchFamily="18" charset="0"/>
            </a:endParaRPr>
          </a:p>
          <a:p>
            <a:pPr marL="628650" indent="-357188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ro-RO" sz="3200" dirty="0" smtClean="0">
                <a:latin typeface="Georgia" pitchFamily="18" charset="0"/>
                <a:cs typeface="Times New Roman"/>
              </a:rPr>
              <a:t>MANAGEMENTUL INFORMAȚIEI</a:t>
            </a:r>
          </a:p>
          <a:p>
            <a:pPr marL="628650" indent="-357188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defRPr/>
            </a:pPr>
            <a:endParaRPr lang="ro-RO" sz="1400" dirty="0" smtClean="0">
              <a:latin typeface="Georgia" pitchFamily="18" charset="0"/>
              <a:cs typeface="Times New Roman"/>
            </a:endParaRPr>
          </a:p>
          <a:p>
            <a:pPr marL="1079500" lvl="0" indent="-449263">
              <a:buFont typeface="Wingdings" pitchFamily="2" charset="2"/>
              <a:buChar char="Ø"/>
            </a:pPr>
            <a:r>
              <a:rPr lang="ro-RO" sz="3200" b="1" dirty="0">
                <a:solidFill>
                  <a:srgbClr val="FFFF00"/>
                </a:solidFill>
                <a:latin typeface="Georgia" pitchFamily="18" charset="0"/>
              </a:rPr>
              <a:t>Managementul Produselor Software </a:t>
            </a:r>
            <a:endParaRPr lang="ro-RO" sz="32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marL="1079500" lvl="0" indent="-449263">
              <a:buFont typeface="Wingdings" pitchFamily="2" charset="2"/>
              <a:buChar char="Ø"/>
            </a:pPr>
            <a:r>
              <a:rPr lang="ro-RO" sz="3200" b="1" dirty="0" smtClean="0">
                <a:solidFill>
                  <a:srgbClr val="FFFF00"/>
                </a:solidFill>
                <a:latin typeface="Georgia" pitchFamily="18" charset="0"/>
              </a:rPr>
              <a:t>Sisteme </a:t>
            </a:r>
            <a:r>
              <a:rPr lang="ro-RO" sz="3200" b="1" dirty="0">
                <a:solidFill>
                  <a:srgbClr val="FFFF00"/>
                </a:solidFill>
                <a:latin typeface="Georgia" pitchFamily="18" charset="0"/>
              </a:rPr>
              <a:t>Informaționale </a:t>
            </a:r>
            <a:r>
              <a:rPr lang="ro-RO" sz="3200" b="1" dirty="0" smtClean="0">
                <a:solidFill>
                  <a:srgbClr val="FFFF00"/>
                </a:solidFill>
                <a:latin typeface="Georgia" pitchFamily="18" charset="0"/>
              </a:rPr>
              <a:t>Socio-economice</a:t>
            </a:r>
          </a:p>
        </p:txBody>
      </p:sp>
    </p:spTree>
  </p:cSld>
  <p:clrMapOvr>
    <a:masterClrMapping/>
  </p:clrMapOvr>
  <p:transition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5008" y="533690"/>
            <a:ext cx="8245424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4988" indent="-534988" algn="ctr">
              <a:defRPr/>
            </a:pPr>
            <a:r>
              <a:rPr lang="ro-RO" sz="3200" dirty="0" smtClean="0">
                <a:solidFill>
                  <a:srgbClr val="FFFF00"/>
                </a:solidFill>
                <a:latin typeface="Georgia" pitchFamily="18" charset="0"/>
                <a:cs typeface="Times New Roman"/>
              </a:rPr>
              <a:t> </a:t>
            </a:r>
          </a:p>
          <a:p>
            <a:pPr marL="628650" indent="-447675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ro-RO" sz="3200" dirty="0" smtClean="0">
                <a:latin typeface="Georgia" pitchFamily="18" charset="0"/>
                <a:cs typeface="Times New Roman"/>
              </a:rPr>
              <a:t>MATEMATICĂ </a:t>
            </a:r>
            <a:r>
              <a:rPr lang="en-US" sz="3200" dirty="0">
                <a:latin typeface="Georgia" pitchFamily="18" charset="0"/>
                <a:cs typeface="Times New Roman"/>
              </a:rPr>
              <a:t>(</a:t>
            </a:r>
            <a:r>
              <a:rPr lang="ro-RO" sz="3200" dirty="0">
                <a:latin typeface="Georgia" pitchFamily="18" charset="0"/>
                <a:cs typeface="Times New Roman"/>
              </a:rPr>
              <a:t>Științe ale educației</a:t>
            </a:r>
            <a:r>
              <a:rPr lang="en-US" sz="3200" dirty="0" smtClean="0">
                <a:latin typeface="Georgia" pitchFamily="18" charset="0"/>
                <a:cs typeface="Times New Roman"/>
              </a:rPr>
              <a:t>)</a:t>
            </a:r>
            <a:endParaRPr lang="ro-RO" sz="3200" dirty="0" smtClean="0">
              <a:latin typeface="Georgia" pitchFamily="18" charset="0"/>
              <a:cs typeface="Times New Roman"/>
            </a:endParaRPr>
          </a:p>
          <a:p>
            <a:pPr marL="628650" indent="-447675">
              <a:spcBef>
                <a:spcPts val="600"/>
              </a:spcBef>
              <a:spcAft>
                <a:spcPts val="600"/>
              </a:spcAft>
              <a:defRPr/>
            </a:pPr>
            <a:endParaRPr lang="ro-RO" sz="3200" dirty="0" smtClean="0">
              <a:latin typeface="Georgia" pitchFamily="18" charset="0"/>
              <a:cs typeface="Times New Roman"/>
            </a:endParaRPr>
          </a:p>
          <a:p>
            <a:pPr marL="628650" indent="-447675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ro-RO" sz="3200" dirty="0" smtClean="0">
                <a:latin typeface="Georgia" pitchFamily="18" charset="0"/>
                <a:cs typeface="Times New Roman"/>
              </a:rPr>
              <a:t>INFORMATICĂ</a:t>
            </a:r>
            <a:r>
              <a:rPr lang="en-US" sz="3200" dirty="0" smtClean="0">
                <a:latin typeface="Georgia" pitchFamily="18" charset="0"/>
                <a:cs typeface="Times New Roman"/>
              </a:rPr>
              <a:t> </a:t>
            </a:r>
            <a:r>
              <a:rPr lang="en-US" sz="3200" dirty="0">
                <a:latin typeface="Georgia" pitchFamily="18" charset="0"/>
                <a:cs typeface="Times New Roman"/>
              </a:rPr>
              <a:t>(</a:t>
            </a:r>
            <a:r>
              <a:rPr lang="ro-RO" sz="3200" dirty="0">
                <a:latin typeface="Georgia" pitchFamily="18" charset="0"/>
                <a:cs typeface="Times New Roman"/>
              </a:rPr>
              <a:t>Științe ale educației</a:t>
            </a:r>
            <a:r>
              <a:rPr lang="en-US" sz="3200" dirty="0">
                <a:latin typeface="Georgia" pitchFamily="18" charset="0"/>
                <a:cs typeface="Times New Roman"/>
              </a:rPr>
              <a:t>)</a:t>
            </a:r>
            <a:endParaRPr lang="ro-RO" sz="3200" dirty="0">
              <a:latin typeface="Georgia" pitchFamily="18" charset="0"/>
              <a:cs typeface="Times New Roman"/>
            </a:endParaRPr>
          </a:p>
          <a:p>
            <a:pPr marL="534988" indent="-534988">
              <a:defRPr/>
            </a:pPr>
            <a:endParaRPr lang="ro-RO" sz="3200" dirty="0" smtClean="0">
              <a:latin typeface="Georgia" pitchFamily="18" charset="0"/>
              <a:cs typeface="Times New Roman"/>
            </a:endParaRPr>
          </a:p>
        </p:txBody>
      </p:sp>
      <p:pic>
        <p:nvPicPr>
          <p:cNvPr id="5" name="Picture 4" descr="IMG_8622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933056"/>
            <a:ext cx="8676456" cy="2439035"/>
          </a:xfrm>
          <a:prstGeom prst="rect">
            <a:avLst/>
          </a:prstGeom>
        </p:spPr>
      </p:pic>
    </p:spTree>
  </p:cSld>
  <p:clrMapOvr>
    <a:masterClrMapping/>
  </p:clrMapOvr>
  <p:transition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229</TotalTime>
  <Words>191</Words>
  <Application>Microsoft Office PowerPoint</Application>
  <PresentationFormat>On-screen Show (4:3)</PresentationFormat>
  <Paragraphs>74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Verve</vt:lpstr>
      <vt:lpstr>ADMITEREA 2018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ADMITEREA 2018</dc:title>
  <dc:creator>Windows User</dc:creator>
  <cp:lastModifiedBy>Decan</cp:lastModifiedBy>
  <cp:revision>24</cp:revision>
  <dcterms:created xsi:type="dcterms:W3CDTF">2018-05-06T19:30:02Z</dcterms:created>
  <dcterms:modified xsi:type="dcterms:W3CDTF">2018-05-10T07:48:29Z</dcterms:modified>
</cp:coreProperties>
</file>